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6" r:id="rId3"/>
    <p:sldId id="270" r:id="rId4"/>
    <p:sldId id="271" r:id="rId5"/>
    <p:sldId id="272" r:id="rId6"/>
    <p:sldId id="273" r:id="rId7"/>
    <p:sldId id="276" r:id="rId8"/>
    <p:sldId id="275" r:id="rId9"/>
    <p:sldId id="274" r:id="rId10"/>
    <p:sldId id="27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89" d="100"/>
          <a:sy n="89" d="100"/>
        </p:scale>
        <p:origin x="1310"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dirty="0"/>
          </a:p>
        </p:txBody>
      </p:sp>
    </p:spTree>
    <p:extLst>
      <p:ext uri="{BB962C8B-B14F-4D97-AF65-F5344CB8AC3E}">
        <p14:creationId xmlns:p14="http://schemas.microsoft.com/office/powerpoint/2010/main" val="2389404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dirty="0"/>
          </a:p>
        </p:txBody>
      </p:sp>
    </p:spTree>
    <p:extLst>
      <p:ext uri="{BB962C8B-B14F-4D97-AF65-F5344CB8AC3E}">
        <p14:creationId xmlns:p14="http://schemas.microsoft.com/office/powerpoint/2010/main" val="137255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dirty="0"/>
          </a:p>
        </p:txBody>
      </p:sp>
    </p:spTree>
    <p:extLst>
      <p:ext uri="{BB962C8B-B14F-4D97-AF65-F5344CB8AC3E}">
        <p14:creationId xmlns:p14="http://schemas.microsoft.com/office/powerpoint/2010/main" val="211864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dirty="0"/>
          </a:p>
        </p:txBody>
      </p:sp>
    </p:spTree>
    <p:extLst>
      <p:ext uri="{BB962C8B-B14F-4D97-AF65-F5344CB8AC3E}">
        <p14:creationId xmlns:p14="http://schemas.microsoft.com/office/powerpoint/2010/main" val="397888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dirty="0"/>
          </a:p>
        </p:txBody>
      </p:sp>
    </p:spTree>
    <p:extLst>
      <p:ext uri="{BB962C8B-B14F-4D97-AF65-F5344CB8AC3E}">
        <p14:creationId xmlns:p14="http://schemas.microsoft.com/office/powerpoint/2010/main" val="359095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dirty="0"/>
          </a:p>
        </p:txBody>
      </p:sp>
    </p:spTree>
    <p:extLst>
      <p:ext uri="{BB962C8B-B14F-4D97-AF65-F5344CB8AC3E}">
        <p14:creationId xmlns:p14="http://schemas.microsoft.com/office/powerpoint/2010/main" val="1860653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28</a:t>
            </a:fld>
            <a:endParaRPr lang="en-US" dirty="0"/>
          </a:p>
        </p:txBody>
      </p:sp>
    </p:spTree>
    <p:extLst>
      <p:ext uri="{BB962C8B-B14F-4D97-AF65-F5344CB8AC3E}">
        <p14:creationId xmlns:p14="http://schemas.microsoft.com/office/powerpoint/2010/main" val="236924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29</a:t>
            </a:fld>
            <a:endParaRPr lang="en-US" dirty="0"/>
          </a:p>
        </p:txBody>
      </p:sp>
    </p:spTree>
    <p:extLst>
      <p:ext uri="{BB962C8B-B14F-4D97-AF65-F5344CB8AC3E}">
        <p14:creationId xmlns:p14="http://schemas.microsoft.com/office/powerpoint/2010/main" val="516627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30</a:t>
            </a:fld>
            <a:endParaRPr lang="en-US" dirty="0"/>
          </a:p>
        </p:txBody>
      </p:sp>
    </p:spTree>
    <p:extLst>
      <p:ext uri="{BB962C8B-B14F-4D97-AF65-F5344CB8AC3E}">
        <p14:creationId xmlns:p14="http://schemas.microsoft.com/office/powerpoint/2010/main" val="193346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31</a:t>
            </a:fld>
            <a:endParaRPr lang="en-US" dirty="0"/>
          </a:p>
        </p:txBody>
      </p:sp>
    </p:spTree>
    <p:extLst>
      <p:ext uri="{BB962C8B-B14F-4D97-AF65-F5344CB8AC3E}">
        <p14:creationId xmlns:p14="http://schemas.microsoft.com/office/powerpoint/2010/main" val="382531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32</a:t>
            </a:fld>
            <a:endParaRPr lang="en-US" dirty="0"/>
          </a:p>
        </p:txBody>
      </p:sp>
    </p:spTree>
    <p:extLst>
      <p:ext uri="{BB962C8B-B14F-4D97-AF65-F5344CB8AC3E}">
        <p14:creationId xmlns:p14="http://schemas.microsoft.com/office/powerpoint/2010/main" val="377207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Charter System grant increased due to all charter systems approved by July 1, 2015.</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dirty="0"/>
          </a:p>
        </p:txBody>
      </p:sp>
    </p:spTree>
    <p:extLst>
      <p:ext uri="{BB962C8B-B14F-4D97-AF65-F5344CB8AC3E}">
        <p14:creationId xmlns:p14="http://schemas.microsoft.com/office/powerpoint/2010/main" val="3424704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33</a:t>
            </a:fld>
            <a:endParaRPr lang="en-US" dirty="0"/>
          </a:p>
        </p:txBody>
      </p:sp>
    </p:spTree>
    <p:extLst>
      <p:ext uri="{BB962C8B-B14F-4D97-AF65-F5344CB8AC3E}">
        <p14:creationId xmlns:p14="http://schemas.microsoft.com/office/powerpoint/2010/main" val="126578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34</a:t>
            </a:fld>
            <a:endParaRPr lang="en-US" dirty="0"/>
          </a:p>
        </p:txBody>
      </p:sp>
    </p:spTree>
    <p:extLst>
      <p:ext uri="{BB962C8B-B14F-4D97-AF65-F5344CB8AC3E}">
        <p14:creationId xmlns:p14="http://schemas.microsoft.com/office/powerpoint/2010/main" val="336482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35</a:t>
            </a:fld>
            <a:endParaRPr lang="en-US" dirty="0"/>
          </a:p>
        </p:txBody>
      </p:sp>
    </p:spTree>
    <p:extLst>
      <p:ext uri="{BB962C8B-B14F-4D97-AF65-F5344CB8AC3E}">
        <p14:creationId xmlns:p14="http://schemas.microsoft.com/office/powerpoint/2010/main" val="22722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only funded at 27% of what</a:t>
            </a:r>
            <a:r>
              <a:rPr lang="en-US" baseline="0" dirty="0" smtClean="0"/>
              <a:t> the calculation determines.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dirty="0"/>
          </a:p>
        </p:txBody>
      </p:sp>
    </p:spTree>
    <p:extLst>
      <p:ext uri="{BB962C8B-B14F-4D97-AF65-F5344CB8AC3E}">
        <p14:creationId xmlns:p14="http://schemas.microsoft.com/office/powerpoint/2010/main" val="76115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changes to FY 2016 were for funding growth.  Enrollment increased statewide. Districts</a:t>
            </a:r>
            <a:r>
              <a:rPr lang="en-US" baseline="0" dirty="0" smtClean="0"/>
              <a:t> were held harmless for decreased enrollment.</a:t>
            </a:r>
            <a:r>
              <a:rPr lang="en-US" dirty="0" smtClean="0"/>
              <a:t>  The</a:t>
            </a:r>
            <a:r>
              <a:rPr lang="en-US" baseline="0" dirty="0" smtClean="0"/>
              <a:t> Charter system supplement was increased due to the enrollment growth.  The transportation allotment was amended for part of the initial allotment that was withheld pending the transportation survey.</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dirty="0"/>
          </a:p>
        </p:txBody>
      </p:sp>
    </p:spTree>
    <p:extLst>
      <p:ext uri="{BB962C8B-B14F-4D97-AF65-F5344CB8AC3E}">
        <p14:creationId xmlns:p14="http://schemas.microsoft.com/office/powerpoint/2010/main" val="357106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dirty="0"/>
          </a:p>
        </p:txBody>
      </p:sp>
    </p:spTree>
    <p:extLst>
      <p:ext uri="{BB962C8B-B14F-4D97-AF65-F5344CB8AC3E}">
        <p14:creationId xmlns:p14="http://schemas.microsoft.com/office/powerpoint/2010/main" val="13114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in T&amp;E is NOT an increase in the state salary scale.  This is simply to fund the increase cost due to</a:t>
            </a:r>
            <a:r>
              <a:rPr lang="en-US" baseline="0" dirty="0" smtClean="0"/>
              <a:t> the increase in certificate levels and years of experience.  </a:t>
            </a:r>
          </a:p>
          <a:p>
            <a:r>
              <a:rPr lang="en-US" baseline="0" dirty="0" smtClean="0"/>
              <a:t>Charter Systems – If recently approved or approved by July 1, 2015, the charter system supplement will be added at the mid-term.</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dirty="0"/>
          </a:p>
        </p:txBody>
      </p:sp>
    </p:spTree>
    <p:extLst>
      <p:ext uri="{BB962C8B-B14F-4D97-AF65-F5344CB8AC3E}">
        <p14:creationId xmlns:p14="http://schemas.microsoft.com/office/powerpoint/2010/main" val="319448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new PSC teaching requirements for the induction pathways were not originally considered.  The error was discovered and there are an additional 44 employees at 26 school districts will receive funding.  Mr. Gary Wenzel, the Program Director the grant should have contacted those 26 districts regarding the additional eligible employees.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dirty="0"/>
          </a:p>
        </p:txBody>
      </p:sp>
    </p:spTree>
    <p:extLst>
      <p:ext uri="{BB962C8B-B14F-4D97-AF65-F5344CB8AC3E}">
        <p14:creationId xmlns:p14="http://schemas.microsoft.com/office/powerpoint/2010/main" val="422514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Nurses:  RN - Base salary is $45,000, with Retirement (14.27%) and FICA (1.45%) to total $52.074.00.  The funding ratios are 1 RN for every 4500 elementary FTE, 1 RN for every 9000 other FTE.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LPN – Base salary is $32,000, with Retirement (14.27%) and FICA (1.45%) to total $37,030.40.  The funding rations are 1 LPN for every 900 elementary FTEs, and 1 LPN for every 1,800 other FTE.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allotment then funds 50% of the calculated nursing costs as the state’s obligation.  After the nursing salaries are calculated, a supply cost is calculated at $500,000 in supplies, proportionally distributed among the FTEs statewide.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APS:  $52,074/4,500 X 25,731 elementary FTEs =  $297,759.  $52,074/ 9,000 X 25,060 other FTEs = $144,997.  Total of $442,756 in RN allotments.</a:t>
            </a:r>
          </a:p>
          <a:p>
            <a:r>
              <a:rPr lang="en-US" sz="1200" kern="1200" dirty="0" smtClean="0">
                <a:solidFill>
                  <a:schemeClr val="tx1"/>
                </a:solidFill>
                <a:effectLst/>
                <a:latin typeface="+mn-lt"/>
                <a:ea typeface="+mn-ea"/>
                <a:cs typeface="+mn-cs"/>
              </a:rPr>
              <a:t>$37,030.40/900*25,731 elementary FTEs = $1,058,699.  $37,030.40/1800*25,060 other FTEs = $515,545.  Total of $1,574,244 in LPN allotments.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Total Nursing Salary Costs = $2,018,293 multiplied by 50% = $1,008,500</a:t>
            </a:r>
          </a:p>
          <a:p>
            <a:r>
              <a:rPr lang="en-US" sz="1200" kern="1200" dirty="0" smtClean="0">
                <a:solidFill>
                  <a:schemeClr val="tx1"/>
                </a:solidFill>
                <a:effectLst/>
                <a:latin typeface="+mn-lt"/>
                <a:ea typeface="+mn-ea"/>
                <a:cs typeface="+mn-cs"/>
              </a:rPr>
              <a:t>$500,000/1,736,467 FTEs per state*50,791 = $14,625 for supplies.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Total estimated nursing allotment for APS in FY 17 = $1,023,125</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dirty="0"/>
          </a:p>
        </p:txBody>
      </p:sp>
    </p:spTree>
    <p:extLst>
      <p:ext uri="{BB962C8B-B14F-4D97-AF65-F5344CB8AC3E}">
        <p14:creationId xmlns:p14="http://schemas.microsoft.com/office/powerpoint/2010/main" val="56378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transportation director is in the field today, so I am not positive on the actual salary increase.  The $9,574.16 is combined of salaries and benefits, so it appears current funding is $9,440 salaries plus FICA (1.45%).  The 3% salary increase for bus drivers would land somewhere around $9,864.19 with FICA.  Based on the Budget Specialist calculation, APS calculation for transportation increases $57,455.</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dirty="0"/>
          </a:p>
        </p:txBody>
      </p:sp>
    </p:spTree>
    <p:extLst>
      <p:ext uri="{BB962C8B-B14F-4D97-AF65-F5344CB8AC3E}">
        <p14:creationId xmlns:p14="http://schemas.microsoft.com/office/powerpoint/2010/main" val="1110543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3/29/2016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3/29/2016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3/29/2016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3/29/2016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3/29/2016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3/29/2016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3/29/2016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Service Update</a:t>
            </a:r>
            <a:endParaRPr lang="en-US" dirty="0"/>
          </a:p>
        </p:txBody>
      </p:sp>
    </p:spTree>
    <p:extLst>
      <p:ext uri="{BB962C8B-B14F-4D97-AF65-F5344CB8AC3E}">
        <p14:creationId xmlns:p14="http://schemas.microsoft.com/office/powerpoint/2010/main" val="222119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2016 Legislative Update</a:t>
            </a:r>
            <a:endParaRPr lang="en-US" sz="4800" dirty="0"/>
          </a:p>
        </p:txBody>
      </p:sp>
    </p:spTree>
    <p:extLst>
      <p:ext uri="{BB962C8B-B14F-4D97-AF65-F5344CB8AC3E}">
        <p14:creationId xmlns:p14="http://schemas.microsoft.com/office/powerpoint/2010/main" val="30430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Amended FY 16 Budget</a:t>
            </a:r>
          </a:p>
          <a:p>
            <a:r>
              <a:rPr lang="en-US" dirty="0" smtClean="0"/>
              <a:t>FY 17 Initial Budget</a:t>
            </a:r>
          </a:p>
          <a:p>
            <a:r>
              <a:rPr lang="en-US" dirty="0" smtClean="0"/>
              <a:t>2016 Legislative Session</a:t>
            </a:r>
          </a:p>
          <a:p>
            <a:endParaRPr lang="en-US" dirty="0" smtClean="0"/>
          </a:p>
          <a:p>
            <a:endParaRPr lang="en-US"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2790555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AFY 2016</a:t>
            </a:r>
            <a:endParaRPr lang="en-US" dirty="0"/>
          </a:p>
        </p:txBody>
      </p:sp>
      <p:sp>
        <p:nvSpPr>
          <p:cNvPr id="3" name="Content Placeholder 2"/>
          <p:cNvSpPr>
            <a:spLocks noGrp="1"/>
          </p:cNvSpPr>
          <p:nvPr>
            <p:ph idx="1"/>
          </p:nvPr>
        </p:nvSpPr>
        <p:spPr>
          <a:xfrm>
            <a:off x="310551" y="1678355"/>
            <a:ext cx="8522898" cy="3682228"/>
          </a:xfrm>
        </p:spPr>
        <p:txBody>
          <a:bodyPr>
            <a:noAutofit/>
          </a:bodyPr>
          <a:lstStyle/>
          <a:p>
            <a:pPr>
              <a:lnSpc>
                <a:spcPct val="100000"/>
              </a:lnSpc>
            </a:pPr>
            <a:r>
              <a:rPr lang="en-US" sz="2000" dirty="0" smtClean="0"/>
              <a:t>Funded enrollment growth - $92,048,452</a:t>
            </a:r>
          </a:p>
          <a:p>
            <a:pPr>
              <a:lnSpc>
                <a:spcPct val="100000"/>
              </a:lnSpc>
            </a:pPr>
            <a:r>
              <a:rPr lang="en-US" sz="2000" dirty="0" smtClean="0"/>
              <a:t>Funded Hold Harmless - $16,404,407</a:t>
            </a:r>
          </a:p>
          <a:p>
            <a:pPr>
              <a:lnSpc>
                <a:spcPct val="100000"/>
              </a:lnSpc>
            </a:pPr>
            <a:r>
              <a:rPr lang="en-US" sz="2000" dirty="0" smtClean="0"/>
              <a:t>Initial FTE – 1,725,961</a:t>
            </a:r>
          </a:p>
          <a:p>
            <a:pPr>
              <a:lnSpc>
                <a:spcPct val="100000"/>
              </a:lnSpc>
            </a:pPr>
            <a:r>
              <a:rPr lang="en-US" sz="2000" dirty="0" smtClean="0"/>
              <a:t>Mid-Term FTE – 1,736,628</a:t>
            </a:r>
          </a:p>
          <a:p>
            <a:pPr>
              <a:lnSpc>
                <a:spcPct val="100000"/>
              </a:lnSpc>
            </a:pPr>
            <a:r>
              <a:rPr lang="en-US" sz="2000" dirty="0" smtClean="0"/>
              <a:t>Charter System Supplement Enrollment Growth and New Charters - $2,341,908 </a:t>
            </a:r>
            <a:r>
              <a:rPr lang="en-US" sz="2000" dirty="0"/>
              <a:t>(Charters approved by July 1, 2015 – Candler, Colquitt, </a:t>
            </a:r>
            <a:r>
              <a:rPr lang="en-US" sz="2000" dirty="0" err="1"/>
              <a:t>Fannin</a:t>
            </a:r>
            <a:r>
              <a:rPr lang="en-US" sz="2000" dirty="0"/>
              <a:t>, Liberty)</a:t>
            </a:r>
          </a:p>
          <a:p>
            <a:pPr>
              <a:lnSpc>
                <a:spcPct val="100000"/>
              </a:lnSpc>
            </a:pPr>
            <a:r>
              <a:rPr lang="en-US" sz="2000" dirty="0" smtClean="0"/>
              <a:t>State Commission Charters - $665,045 (DuBois, Foothills, Ga School Innovations, Scintilla and International)</a:t>
            </a:r>
          </a:p>
          <a:p>
            <a:pPr>
              <a:lnSpc>
                <a:spcPct val="100000"/>
              </a:lnSpc>
            </a:pPr>
            <a:r>
              <a:rPr lang="en-US" sz="2000" dirty="0" smtClean="0"/>
              <a:t>Transportation Allotment – added additional distribution $1,359,733</a:t>
            </a:r>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2461197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AFY 2016</a:t>
            </a:r>
            <a:endParaRPr lang="en-US" dirty="0"/>
          </a:p>
        </p:txBody>
      </p:sp>
      <p:sp>
        <p:nvSpPr>
          <p:cNvPr id="3" name="Content Placeholder 2"/>
          <p:cNvSpPr>
            <a:spLocks noGrp="1"/>
          </p:cNvSpPr>
          <p:nvPr>
            <p:ph idx="1"/>
          </p:nvPr>
        </p:nvSpPr>
        <p:spPr/>
        <p:txBody>
          <a:bodyPr>
            <a:normAutofit/>
          </a:bodyPr>
          <a:lstStyle/>
          <a:p>
            <a:r>
              <a:rPr lang="en-US" sz="3200" dirty="0" err="1" smtClean="0"/>
              <a:t>Sparsity</a:t>
            </a:r>
            <a:r>
              <a:rPr lang="en-US" sz="3200" dirty="0" smtClean="0"/>
              <a:t> – </a:t>
            </a:r>
          </a:p>
          <a:p>
            <a:pPr lvl="1"/>
            <a:r>
              <a:rPr lang="en-US" sz="2800" dirty="0" smtClean="0"/>
              <a:t>Did not update.  Amount remains the same as Initial Allotment</a:t>
            </a:r>
          </a:p>
          <a:p>
            <a:pPr lvl="1"/>
            <a:r>
              <a:rPr lang="en-US" sz="2800" dirty="0" smtClean="0"/>
              <a:t>Cut Off FTE Counts</a:t>
            </a:r>
          </a:p>
          <a:p>
            <a:pPr lvl="2"/>
            <a:r>
              <a:rPr lang="en-US" sz="2400" dirty="0" smtClean="0"/>
              <a:t>High – 485</a:t>
            </a:r>
          </a:p>
          <a:p>
            <a:pPr lvl="2"/>
            <a:r>
              <a:rPr lang="en-US" sz="2400" dirty="0" smtClean="0"/>
              <a:t>Elementary/Middle – 450</a:t>
            </a:r>
          </a:p>
          <a:p>
            <a:pPr lvl="2"/>
            <a:r>
              <a:rPr lang="en-US" sz="2400" dirty="0" smtClean="0"/>
              <a:t>K-12 – 935</a:t>
            </a:r>
          </a:p>
          <a:p>
            <a:pPr lvl="1"/>
            <a:r>
              <a:rPr lang="en-US" sz="2800" dirty="0" smtClean="0"/>
              <a:t>$1,688.18 per FTE</a:t>
            </a:r>
          </a:p>
          <a:p>
            <a:pPr lvl="1"/>
            <a:r>
              <a:rPr lang="en-US" sz="2800" dirty="0" smtClean="0"/>
              <a:t>Funded as appropriated</a:t>
            </a:r>
            <a:endParaRPr lang="en-US" sz="2800" dirty="0"/>
          </a:p>
          <a:p>
            <a:pPr lvl="2"/>
            <a:endParaRPr lang="en-US" dirty="0" smtClean="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201747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AFY 2016</a:t>
            </a:r>
            <a:endParaRPr lang="en-US" dirty="0"/>
          </a:p>
        </p:txBody>
      </p:sp>
      <p:sp>
        <p:nvSpPr>
          <p:cNvPr id="3" name="Content Placeholder 2"/>
          <p:cNvSpPr>
            <a:spLocks noGrp="1"/>
          </p:cNvSpPr>
          <p:nvPr>
            <p:ph idx="1"/>
          </p:nvPr>
        </p:nvSpPr>
        <p:spPr/>
        <p:txBody>
          <a:bodyPr>
            <a:normAutofit/>
          </a:bodyPr>
          <a:lstStyle/>
          <a:p>
            <a:r>
              <a:rPr lang="en-US" sz="3200" dirty="0"/>
              <a:t>No Adjustments for:</a:t>
            </a:r>
          </a:p>
          <a:p>
            <a:pPr lvl="1"/>
            <a:r>
              <a:rPr lang="en-US" sz="2800" dirty="0"/>
              <a:t>Health Insurance – Certified Employees</a:t>
            </a:r>
          </a:p>
          <a:p>
            <a:pPr lvl="1"/>
            <a:r>
              <a:rPr lang="en-US" sz="2800" dirty="0"/>
              <a:t>Training and Experience</a:t>
            </a:r>
          </a:p>
          <a:p>
            <a:pPr lvl="1"/>
            <a:r>
              <a:rPr lang="en-US" sz="2800" dirty="0"/>
              <a:t>Reduced FTEs</a:t>
            </a:r>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243700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 2017 QBE and Other State Grants</a:t>
            </a:r>
            <a:br>
              <a:rPr lang="en-US" dirty="0" smtClean="0"/>
            </a:br>
            <a:endParaRPr lang="en-US"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535B3B41-2E1F-40FB-8308-AA0E18F0B9DC}"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530044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FY 2017 QBE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Funded enrollment growth and T&amp;E increase - $124,057,498</a:t>
            </a:r>
          </a:p>
          <a:p>
            <a:r>
              <a:rPr lang="en-US" dirty="0" smtClean="0"/>
              <a:t>Nurses Increase (based on enrollment increases) - $220,798</a:t>
            </a:r>
          </a:p>
          <a:p>
            <a:r>
              <a:rPr lang="en-US" dirty="0" smtClean="0"/>
              <a:t>TRS remains at 14.27%</a:t>
            </a:r>
          </a:p>
          <a:p>
            <a:r>
              <a:rPr lang="en-US" dirty="0" smtClean="0"/>
              <a:t>Initial FTE – 1,736,628</a:t>
            </a:r>
          </a:p>
          <a:p>
            <a:r>
              <a:rPr lang="en-US" dirty="0" smtClean="0"/>
              <a:t>Reduced Austerity $300,000,000 – down to 2.08%</a:t>
            </a:r>
            <a:endParaRPr lang="en-US" dirty="0"/>
          </a:p>
          <a:p>
            <a:r>
              <a:rPr lang="en-US" dirty="0" smtClean="0"/>
              <a:t>Charter System Supplement - $2,999,129</a:t>
            </a:r>
          </a:p>
          <a:p>
            <a:pPr lvl="1"/>
            <a:r>
              <a:rPr lang="en-US" dirty="0" smtClean="0"/>
              <a:t>Adjusted for Increased FTEs</a:t>
            </a:r>
          </a:p>
          <a:p>
            <a:pPr lvl="1"/>
            <a:r>
              <a:rPr lang="en-US" dirty="0" smtClean="0"/>
              <a:t>Charter Systems approved after July 1, 2015 will see supplement </a:t>
            </a:r>
            <a:r>
              <a:rPr lang="en-US" u="sng" dirty="0" smtClean="0"/>
              <a:t>as appropriated</a:t>
            </a:r>
            <a:r>
              <a:rPr lang="en-US" dirty="0" smtClean="0"/>
              <a:t> at the FY 17 Mid-Term</a:t>
            </a:r>
          </a:p>
          <a:p>
            <a:r>
              <a:rPr lang="en-US" dirty="0" smtClean="0"/>
              <a:t>State </a:t>
            </a:r>
            <a:r>
              <a:rPr lang="en-US" dirty="0"/>
              <a:t>Commission Charter Schools - $8,021,294</a:t>
            </a:r>
          </a:p>
          <a:p>
            <a:r>
              <a:rPr lang="en-US" dirty="0"/>
              <a:t>Math and Science Supplement - $307,704</a:t>
            </a:r>
          </a:p>
          <a:p>
            <a:pPr lvl="1"/>
            <a:endParaRPr lang="en-US" dirty="0" smtClean="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1007828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2017 Other Categorical Grants</a:t>
            </a:r>
            <a:endParaRPr lang="en-US" dirty="0"/>
          </a:p>
        </p:txBody>
      </p:sp>
      <p:sp>
        <p:nvSpPr>
          <p:cNvPr id="3" name="Content Placeholder 2"/>
          <p:cNvSpPr>
            <a:spLocks noGrp="1"/>
          </p:cNvSpPr>
          <p:nvPr>
            <p:ph idx="1"/>
          </p:nvPr>
        </p:nvSpPr>
        <p:spPr>
          <a:xfrm>
            <a:off x="456128" y="1825625"/>
            <a:ext cx="8170293" cy="4351338"/>
          </a:xfrm>
        </p:spPr>
        <p:txBody>
          <a:bodyPr>
            <a:noAutofit/>
          </a:bodyPr>
          <a:lstStyle/>
          <a:p>
            <a:r>
              <a:rPr lang="en-US" altLang="en-US" sz="4000" dirty="0"/>
              <a:t>Math &amp; Science Supplement</a:t>
            </a:r>
          </a:p>
          <a:p>
            <a:pPr lvl="1"/>
            <a:r>
              <a:rPr lang="en-US" altLang="en-US" sz="2000" dirty="0"/>
              <a:t>Funded for those teachers reported as eligible on the October 2015 report (CPI 2016 – 1) report.  Program was only funded to pay teachers that were eligible up to Step 4 (Year 6).  If they attained that level, they were no longer eligible.  Also funded those K – 5 teachers that were eligible and REPORTED CORRECTLY for the Stipend</a:t>
            </a:r>
          </a:p>
          <a:p>
            <a:pPr lvl="1"/>
            <a:r>
              <a:rPr lang="en-US" altLang="en-US" sz="2000" dirty="0"/>
              <a:t>Only fringes will be TRS (14.27%) and Medicare (1.45%)</a:t>
            </a:r>
          </a:p>
          <a:p>
            <a:pPr lvl="1"/>
            <a:r>
              <a:rPr lang="en-US" altLang="en-US" sz="2000" dirty="0"/>
              <a:t>Hope to provide funding early in FY2017</a:t>
            </a:r>
          </a:p>
          <a:p>
            <a:pPr lvl="1"/>
            <a:endParaRPr lang="en-US" altLang="en-US" sz="1000" dirty="0"/>
          </a:p>
          <a:p>
            <a:r>
              <a:rPr lang="en-US" altLang="en-US" dirty="0"/>
              <a:t>NOTE:  Districts were not and are not to move these teachers up on the salary schedule based on this bill</a:t>
            </a:r>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21769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85900" y="976313"/>
            <a:ext cx="6172200" cy="857250"/>
          </a:xfrm>
        </p:spPr>
        <p:txBody>
          <a:bodyPr/>
          <a:lstStyle/>
          <a:p>
            <a:pPr eaLnBrk="1" hangingPunct="1"/>
            <a:r>
              <a:rPr lang="en-US" dirty="0" smtClean="0"/>
              <a:t>Nursing – FY 17</a:t>
            </a:r>
          </a:p>
        </p:txBody>
      </p:sp>
      <p:sp>
        <p:nvSpPr>
          <p:cNvPr id="32771" name="Content Placeholder 2"/>
          <p:cNvSpPr>
            <a:spLocks noGrp="1"/>
          </p:cNvSpPr>
          <p:nvPr>
            <p:ph sz="quarter" idx="1"/>
          </p:nvPr>
        </p:nvSpPr>
        <p:spPr>
          <a:xfrm>
            <a:off x="1017917" y="1987308"/>
            <a:ext cx="7194429" cy="4126707"/>
          </a:xfrm>
        </p:spPr>
        <p:txBody>
          <a:bodyPr>
            <a:normAutofit fontScale="55000" lnSpcReduction="20000"/>
          </a:bodyPr>
          <a:lstStyle/>
          <a:p>
            <a:pPr eaLnBrk="1" hangingPunct="1">
              <a:lnSpc>
                <a:spcPct val="120000"/>
              </a:lnSpc>
            </a:pPr>
            <a:r>
              <a:rPr lang="en-US" sz="4400" dirty="0" smtClean="0"/>
              <a:t>Provided for 3% salary increase for nursing</a:t>
            </a:r>
          </a:p>
          <a:p>
            <a:pPr>
              <a:lnSpc>
                <a:spcPct val="120000"/>
              </a:lnSpc>
            </a:pPr>
            <a:r>
              <a:rPr lang="en-US" altLang="en-US" sz="4400" dirty="0"/>
              <a:t>Funding for </a:t>
            </a:r>
            <a:r>
              <a:rPr lang="en-US" altLang="en-US" sz="4400" dirty="0" smtClean="0"/>
              <a:t>FY2017 </a:t>
            </a:r>
            <a:r>
              <a:rPr lang="en-US" altLang="en-US" sz="4400" dirty="0"/>
              <a:t>increased by </a:t>
            </a:r>
            <a:r>
              <a:rPr lang="en-US" altLang="en-US" sz="4400" dirty="0" smtClean="0"/>
              <a:t>$912,932</a:t>
            </a:r>
          </a:p>
          <a:p>
            <a:pPr>
              <a:lnSpc>
                <a:spcPct val="120000"/>
              </a:lnSpc>
            </a:pPr>
            <a:r>
              <a:rPr lang="en-US" altLang="en-US" sz="4400" dirty="0" smtClean="0"/>
              <a:t>Raised </a:t>
            </a:r>
            <a:r>
              <a:rPr lang="en-US" altLang="en-US" sz="4400" dirty="0"/>
              <a:t>pay for RN in formula from $</a:t>
            </a:r>
            <a:r>
              <a:rPr lang="en-US" altLang="en-US" sz="4400" dirty="0" smtClean="0"/>
              <a:t>45,000 </a:t>
            </a:r>
            <a:r>
              <a:rPr lang="en-US" altLang="en-US" sz="4400" dirty="0"/>
              <a:t>to </a:t>
            </a:r>
            <a:r>
              <a:rPr lang="en-US" altLang="en-US" sz="4400" dirty="0" smtClean="0"/>
              <a:t>$46,350     </a:t>
            </a:r>
          </a:p>
          <a:p>
            <a:pPr>
              <a:lnSpc>
                <a:spcPct val="120000"/>
              </a:lnSpc>
            </a:pPr>
            <a:r>
              <a:rPr lang="en-US" altLang="en-US" sz="4400" dirty="0" smtClean="0"/>
              <a:t>Raised pay for LPN in formula from $32,000 to $32,960</a:t>
            </a:r>
            <a:endParaRPr lang="en-US" altLang="en-US" sz="4400" dirty="0"/>
          </a:p>
          <a:p>
            <a:pPr>
              <a:lnSpc>
                <a:spcPct val="120000"/>
              </a:lnSpc>
            </a:pPr>
            <a:r>
              <a:rPr lang="en-US" altLang="en-US" sz="4400" dirty="0"/>
              <a:t>(Note:  Does not mean you have to pay at that rate</a:t>
            </a:r>
            <a:r>
              <a:rPr lang="en-US" altLang="en-US" sz="4400" dirty="0" smtClean="0"/>
              <a:t>)</a:t>
            </a:r>
          </a:p>
          <a:p>
            <a:pPr>
              <a:lnSpc>
                <a:spcPct val="120000"/>
              </a:lnSpc>
            </a:pPr>
            <a:r>
              <a:rPr lang="en-US" altLang="en-US" sz="4400" dirty="0" smtClean="0"/>
              <a:t>Salary is earned based on FTEs reported.  You earn positions.</a:t>
            </a:r>
            <a:endParaRPr lang="en-US" altLang="en-US" sz="4400" dirty="0"/>
          </a:p>
          <a:p>
            <a:endParaRPr lang="en-US" altLang="en-US" sz="1200" dirty="0"/>
          </a:p>
          <a:p>
            <a:pPr marL="0" indent="0">
              <a:buNone/>
            </a:pPr>
            <a:endParaRPr lang="en-US" dirty="0"/>
          </a:p>
        </p:txBody>
      </p:sp>
      <p:sp>
        <p:nvSpPr>
          <p:cNvPr id="4" name="Slide Number Placeholder 3"/>
          <p:cNvSpPr>
            <a:spLocks noGrp="1"/>
          </p:cNvSpPr>
          <p:nvPr>
            <p:ph type="sldNum" sz="quarter" idx="4294967295"/>
          </p:nvPr>
        </p:nvSpPr>
        <p:spPr>
          <a:xfrm>
            <a:off x="7200900" y="5624514"/>
            <a:ext cx="457200" cy="273844"/>
          </a:xfrm>
          <a:prstGeom prst="rect">
            <a:avLst/>
          </a:prstGeom>
        </p:spPr>
        <p:txBody>
          <a:bodyPr/>
          <a:lstStyle/>
          <a:p>
            <a:pPr>
              <a:defRPr/>
            </a:pPr>
            <a:fld id="{37E2F312-BCBD-4748-B39F-1B4564E42215}" type="slidenum">
              <a:rPr lang="en-US" smtClean="0"/>
              <a:pPr>
                <a:defRPr/>
              </a:pPr>
              <a:t>18</a:t>
            </a:fld>
            <a:endParaRPr lang="en-US" dirty="0"/>
          </a:p>
        </p:txBody>
      </p:sp>
      <p:sp>
        <p:nvSpPr>
          <p:cNvPr id="5" name="Date Placeholder 4"/>
          <p:cNvSpPr>
            <a:spLocks noGrp="1"/>
          </p:cNvSpPr>
          <p:nvPr>
            <p:ph type="dt" sz="quarter" idx="4294967295"/>
          </p:nvPr>
        </p:nvSpPr>
        <p:spPr>
          <a:xfrm>
            <a:off x="6343650" y="5624514"/>
            <a:ext cx="800100" cy="273844"/>
          </a:xfrm>
          <a:prstGeom prst="rect">
            <a:avLst/>
          </a:prstGeom>
        </p:spPr>
        <p:txBody>
          <a:bodyPr/>
          <a:lstStyle/>
          <a:p>
            <a:pPr>
              <a:defRPr/>
            </a:pPr>
            <a:endParaRPr lang="en-US" dirty="0"/>
          </a:p>
        </p:txBody>
      </p:sp>
    </p:spTree>
    <p:extLst>
      <p:ext uri="{BB962C8B-B14F-4D97-AF65-F5344CB8AC3E}">
        <p14:creationId xmlns:p14="http://schemas.microsoft.com/office/powerpoint/2010/main" val="863601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1371600"/>
            <a:ext cx="7029450" cy="685800"/>
          </a:xfrm>
        </p:spPr>
        <p:txBody>
          <a:bodyPr>
            <a:normAutofit fontScale="90000"/>
          </a:bodyPr>
          <a:lstStyle/>
          <a:p>
            <a:pPr eaLnBrk="1" hangingPunct="1"/>
            <a:r>
              <a:rPr lang="en-US" altLang="en-US" dirty="0" smtClean="0"/>
              <a:t>2017 Transportation Funds</a:t>
            </a:r>
          </a:p>
        </p:txBody>
      </p:sp>
      <p:sp>
        <p:nvSpPr>
          <p:cNvPr id="20483" name="Content Placeholder 2"/>
          <p:cNvSpPr>
            <a:spLocks noGrp="1"/>
          </p:cNvSpPr>
          <p:nvPr>
            <p:ph sz="quarter" idx="1"/>
          </p:nvPr>
        </p:nvSpPr>
        <p:spPr>
          <a:xfrm>
            <a:off x="628650" y="2057399"/>
            <a:ext cx="7886700" cy="4119563"/>
          </a:xfrm>
        </p:spPr>
        <p:txBody>
          <a:bodyPr>
            <a:normAutofit fontScale="92500"/>
          </a:bodyPr>
          <a:lstStyle/>
          <a:p>
            <a:pPr eaLnBrk="1" hangingPunct="1">
              <a:lnSpc>
                <a:spcPct val="110000"/>
              </a:lnSpc>
            </a:pPr>
            <a:r>
              <a:rPr lang="en-US" altLang="en-US" sz="3200" dirty="0" smtClean="0"/>
              <a:t>Categorical Grant</a:t>
            </a:r>
            <a:endParaRPr lang="en-US" altLang="en-US" sz="1000" dirty="0"/>
          </a:p>
          <a:p>
            <a:pPr lvl="1" eaLnBrk="1" hangingPunct="1">
              <a:lnSpc>
                <a:spcPct val="110000"/>
              </a:lnSpc>
            </a:pPr>
            <a:r>
              <a:rPr lang="en-US" altLang="en-US" sz="2800" dirty="0" smtClean="0"/>
              <a:t>Funding increases based on 3% increase for salaries</a:t>
            </a:r>
          </a:p>
          <a:p>
            <a:pPr lvl="1" eaLnBrk="1" hangingPunct="1">
              <a:lnSpc>
                <a:spcPct val="110000"/>
              </a:lnSpc>
            </a:pPr>
            <a:r>
              <a:rPr lang="en-US" altLang="en-US" sz="2800" dirty="0" smtClean="0"/>
              <a:t>Salary allotment per bus increases from $9,574.16 to $9,864.19</a:t>
            </a:r>
          </a:p>
          <a:p>
            <a:pPr lvl="1" eaLnBrk="1" hangingPunct="1">
              <a:lnSpc>
                <a:spcPct val="110000"/>
              </a:lnSpc>
            </a:pPr>
            <a:r>
              <a:rPr lang="en-US" altLang="en-US" sz="2800" dirty="0" smtClean="0"/>
              <a:t>Recalculated based on formula</a:t>
            </a:r>
          </a:p>
          <a:p>
            <a:pPr lvl="1" eaLnBrk="1" hangingPunct="1">
              <a:lnSpc>
                <a:spcPct val="110000"/>
              </a:lnSpc>
            </a:pPr>
            <a:r>
              <a:rPr lang="en-US" altLang="en-US" sz="2800" dirty="0" smtClean="0"/>
              <a:t>Remember, you earn funding for salaries of individuals to drive the buses you qualify for based on mileage reported</a:t>
            </a:r>
          </a:p>
        </p:txBody>
      </p:sp>
    </p:spTree>
    <p:extLst>
      <p:ext uri="{BB962C8B-B14F-4D97-AF65-F5344CB8AC3E}">
        <p14:creationId xmlns:p14="http://schemas.microsoft.com/office/powerpoint/2010/main" val="2284410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3983" y="334016"/>
            <a:ext cx="6316630" cy="1325563"/>
          </a:xfrm>
        </p:spPr>
        <p:txBody>
          <a:bodyPr>
            <a:normAutofit/>
          </a:bodyPr>
          <a:lstStyle/>
          <a:p>
            <a:pPr algn="ctr"/>
            <a:r>
              <a:rPr lang="en-US" sz="6000" u="sng" dirty="0" smtClean="0"/>
              <a:t>LDS</a:t>
            </a:r>
            <a:endParaRPr lang="en-US" u="sng" dirty="0"/>
          </a:p>
        </p:txBody>
      </p:sp>
      <p:sp>
        <p:nvSpPr>
          <p:cNvPr id="2" name="Content Placeholder 1"/>
          <p:cNvSpPr>
            <a:spLocks noGrp="1"/>
          </p:cNvSpPr>
          <p:nvPr>
            <p:ph idx="1"/>
          </p:nvPr>
        </p:nvSpPr>
        <p:spPr/>
        <p:txBody>
          <a:bodyPr>
            <a:normAutofit/>
          </a:bodyPr>
          <a:lstStyle/>
          <a:p>
            <a:pPr marL="0" indent="0" algn="ctr">
              <a:buNone/>
            </a:pPr>
            <a:endParaRPr lang="en-US" sz="3600" dirty="0" smtClean="0"/>
          </a:p>
          <a:p>
            <a:pPr marL="0" indent="0" algn="ctr">
              <a:buNone/>
            </a:pPr>
            <a:r>
              <a:rPr lang="en-US" sz="9600" dirty="0" smtClean="0"/>
              <a:t>60,000,000</a:t>
            </a:r>
          </a:p>
          <a:p>
            <a:pPr marL="0" indent="0" algn="ctr">
              <a:buNone/>
            </a:pPr>
            <a:r>
              <a:rPr lang="en-US" sz="4000" dirty="0" smtClean="0"/>
              <a:t>Information Requests</a:t>
            </a:r>
            <a:endParaRPr lang="en-US" sz="4000"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28650" y="1371600"/>
            <a:ext cx="7029450" cy="685800"/>
          </a:xfrm>
        </p:spPr>
        <p:txBody>
          <a:bodyPr>
            <a:normAutofit fontScale="90000"/>
          </a:bodyPr>
          <a:lstStyle/>
          <a:p>
            <a:pPr eaLnBrk="1" hangingPunct="1"/>
            <a:r>
              <a:rPr lang="en-US" altLang="en-US" dirty="0" smtClean="0"/>
              <a:t>2017 Transportation Funds</a:t>
            </a:r>
          </a:p>
        </p:txBody>
      </p:sp>
      <p:sp>
        <p:nvSpPr>
          <p:cNvPr id="21507" name="Content Placeholder 2"/>
          <p:cNvSpPr>
            <a:spLocks noGrp="1"/>
          </p:cNvSpPr>
          <p:nvPr>
            <p:ph sz="quarter" idx="1"/>
          </p:nvPr>
        </p:nvSpPr>
        <p:spPr>
          <a:xfrm>
            <a:off x="628650" y="2122097"/>
            <a:ext cx="8109908" cy="4054865"/>
          </a:xfrm>
        </p:spPr>
        <p:txBody>
          <a:bodyPr>
            <a:noAutofit/>
          </a:bodyPr>
          <a:lstStyle/>
          <a:p>
            <a:pPr eaLnBrk="1" hangingPunct="1"/>
            <a:r>
              <a:rPr lang="en-US" altLang="en-US" dirty="0" smtClean="0"/>
              <a:t>Bonds for Buses</a:t>
            </a:r>
          </a:p>
          <a:p>
            <a:pPr lvl="1" eaLnBrk="1" hangingPunct="1"/>
            <a:r>
              <a:rPr lang="en-US" altLang="en-US" dirty="0" smtClean="0"/>
              <a:t>Remember </a:t>
            </a:r>
            <a:r>
              <a:rPr lang="en-US" altLang="en-US" dirty="0"/>
              <a:t>you still have to submit copies of invoices to get reimbursed (Invoice Application in the Portal)</a:t>
            </a:r>
          </a:p>
          <a:p>
            <a:pPr lvl="1" eaLnBrk="1" hangingPunct="1"/>
            <a:r>
              <a:rPr lang="en-US" altLang="en-US" dirty="0"/>
              <a:t>There will be $14.285 million in Bus Bonds in FY17</a:t>
            </a:r>
          </a:p>
          <a:p>
            <a:pPr lvl="1" eaLnBrk="1" hangingPunct="1"/>
            <a:r>
              <a:rPr lang="en-US" altLang="en-US" dirty="0"/>
              <a:t>Unspent $154K from FY 15 Bonds</a:t>
            </a:r>
          </a:p>
          <a:p>
            <a:pPr lvl="1" eaLnBrk="1" hangingPunct="1"/>
            <a:r>
              <a:rPr lang="en-US" altLang="en-US" dirty="0"/>
              <a:t>Funding $77,216.250 per bus.  </a:t>
            </a:r>
          </a:p>
          <a:p>
            <a:pPr lvl="1" eaLnBrk="1" hangingPunct="1"/>
            <a:r>
              <a:rPr lang="en-US" altLang="en-US" dirty="0"/>
              <a:t>Funding for 187 buses </a:t>
            </a:r>
            <a:r>
              <a:rPr lang="en-US" altLang="en-US" dirty="0" smtClean="0"/>
              <a:t>Announcement </a:t>
            </a:r>
            <a:r>
              <a:rPr lang="en-US" altLang="en-US" dirty="0"/>
              <a:t>for FY17 allocation expected in Mid-July 2016 (after bonds are sold)</a:t>
            </a:r>
          </a:p>
        </p:txBody>
      </p:sp>
    </p:spTree>
    <p:extLst>
      <p:ext uri="{BB962C8B-B14F-4D97-AF65-F5344CB8AC3E}">
        <p14:creationId xmlns:p14="http://schemas.microsoft.com/office/powerpoint/2010/main" val="3112397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85900" y="586598"/>
            <a:ext cx="6172200" cy="685800"/>
          </a:xfrm>
        </p:spPr>
        <p:txBody>
          <a:bodyPr>
            <a:normAutofit fontScale="90000"/>
          </a:bodyPr>
          <a:lstStyle/>
          <a:p>
            <a:pPr eaLnBrk="1" hangingPunct="1"/>
            <a:r>
              <a:rPr lang="en-US" altLang="en-US" dirty="0" smtClean="0"/>
              <a:t>2017 Nutrition</a:t>
            </a:r>
          </a:p>
        </p:txBody>
      </p:sp>
      <p:sp>
        <p:nvSpPr>
          <p:cNvPr id="21507" name="Content Placeholder 2"/>
          <p:cNvSpPr>
            <a:spLocks noGrp="1"/>
          </p:cNvSpPr>
          <p:nvPr>
            <p:ph sz="quarter" idx="1"/>
          </p:nvPr>
        </p:nvSpPr>
        <p:spPr>
          <a:xfrm>
            <a:off x="628650" y="1457865"/>
            <a:ext cx="7886700" cy="4719098"/>
          </a:xfrm>
        </p:spPr>
        <p:txBody>
          <a:bodyPr>
            <a:normAutofit lnSpcReduction="10000"/>
          </a:bodyPr>
          <a:lstStyle/>
          <a:p>
            <a:pPr eaLnBrk="1" hangingPunct="1">
              <a:lnSpc>
                <a:spcPct val="110000"/>
              </a:lnSpc>
            </a:pPr>
            <a:r>
              <a:rPr lang="en-US" altLang="en-US" sz="2400" dirty="0"/>
              <a:t>“Provide funds for a 3% salary adjustment for lunchroom workers effective July 1, 2016”</a:t>
            </a:r>
          </a:p>
          <a:p>
            <a:pPr eaLnBrk="1" hangingPunct="1">
              <a:lnSpc>
                <a:spcPct val="110000"/>
              </a:lnSpc>
            </a:pPr>
            <a:r>
              <a:rPr lang="en-US" altLang="en-US" sz="2400" dirty="0" smtClean="0"/>
              <a:t>Appropriations </a:t>
            </a:r>
            <a:r>
              <a:rPr lang="en-US" altLang="en-US" sz="2400" dirty="0"/>
              <a:t>increased for a 3% salary adjustment based on current manager and non-manager staffing and estimated lunches served in FY 17</a:t>
            </a:r>
          </a:p>
          <a:p>
            <a:pPr eaLnBrk="1" hangingPunct="1">
              <a:lnSpc>
                <a:spcPct val="110000"/>
              </a:lnSpc>
            </a:pPr>
            <a:r>
              <a:rPr lang="en-US" altLang="en-US" sz="2400" dirty="0"/>
              <a:t>State Board Rule stipulates the amount of lunches to be served in an 8 hour day by each employee as 85</a:t>
            </a:r>
          </a:p>
          <a:p>
            <a:pPr eaLnBrk="1" hangingPunct="1">
              <a:lnSpc>
                <a:spcPct val="110000"/>
              </a:lnSpc>
            </a:pPr>
            <a:r>
              <a:rPr lang="en-US" altLang="en-US" sz="2400" dirty="0"/>
              <a:t>Formula calculates the amount of employees needed</a:t>
            </a:r>
          </a:p>
          <a:p>
            <a:pPr eaLnBrk="1" hangingPunct="1">
              <a:lnSpc>
                <a:spcPct val="110000"/>
              </a:lnSpc>
            </a:pPr>
            <a:r>
              <a:rPr lang="en-US" altLang="en-US" sz="2400" dirty="0"/>
              <a:t>Divides number of employees needed by amount of funding appropriated to determine base salary</a:t>
            </a:r>
            <a:r>
              <a:rPr lang="en-US" altLang="en-US" sz="1800" dirty="0"/>
              <a:t/>
            </a:r>
            <a:br>
              <a:rPr lang="en-US" altLang="en-US" sz="1800" dirty="0"/>
            </a:br>
            <a:endParaRPr lang="en-US" altLang="en-US" sz="1800" dirty="0"/>
          </a:p>
        </p:txBody>
      </p:sp>
    </p:spTree>
    <p:extLst>
      <p:ext uri="{BB962C8B-B14F-4D97-AF65-F5344CB8AC3E}">
        <p14:creationId xmlns:p14="http://schemas.microsoft.com/office/powerpoint/2010/main" val="192164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85900" y="638357"/>
            <a:ext cx="6172200" cy="685800"/>
          </a:xfrm>
        </p:spPr>
        <p:txBody>
          <a:bodyPr>
            <a:normAutofit fontScale="90000"/>
          </a:bodyPr>
          <a:lstStyle/>
          <a:p>
            <a:pPr eaLnBrk="1" hangingPunct="1"/>
            <a:r>
              <a:rPr lang="en-US" altLang="en-US" dirty="0" smtClean="0"/>
              <a:t>2017 Nutrition</a:t>
            </a:r>
          </a:p>
        </p:txBody>
      </p:sp>
      <p:sp>
        <p:nvSpPr>
          <p:cNvPr id="21507" name="Content Placeholder 2"/>
          <p:cNvSpPr>
            <a:spLocks noGrp="1"/>
          </p:cNvSpPr>
          <p:nvPr>
            <p:ph sz="quarter" idx="1"/>
          </p:nvPr>
        </p:nvSpPr>
        <p:spPr>
          <a:xfrm>
            <a:off x="628650" y="1544128"/>
            <a:ext cx="7886700" cy="4632835"/>
          </a:xfrm>
        </p:spPr>
        <p:txBody>
          <a:bodyPr>
            <a:normAutofit/>
          </a:bodyPr>
          <a:lstStyle/>
          <a:p>
            <a:pPr eaLnBrk="1" hangingPunct="1"/>
            <a:r>
              <a:rPr lang="en-US" altLang="en-US" dirty="0"/>
              <a:t>State Nutrition allotment - $25,602,086 </a:t>
            </a:r>
          </a:p>
          <a:p>
            <a:pPr eaLnBrk="1" hangingPunct="1"/>
            <a:r>
              <a:rPr lang="en-US" altLang="en-US" dirty="0"/>
              <a:t>Administrative matching (roughly $300K maintained at state level)</a:t>
            </a:r>
          </a:p>
          <a:p>
            <a:pPr eaLnBrk="1" hangingPunct="1"/>
            <a:r>
              <a:rPr lang="en-US" altLang="en-US" dirty="0"/>
              <a:t>Manager’s Supplement - $400 (for every manager reported in April)</a:t>
            </a:r>
          </a:p>
          <a:p>
            <a:pPr eaLnBrk="1" hangingPunct="1"/>
            <a:r>
              <a:rPr lang="en-US" altLang="en-US" dirty="0"/>
              <a:t>Sick Leave for 2 days</a:t>
            </a:r>
          </a:p>
          <a:p>
            <a:pPr lvl="1"/>
            <a:r>
              <a:rPr lang="en-US" altLang="en-US" dirty="0" smtClean="0"/>
              <a:t>Manager Daily Rate - $58</a:t>
            </a:r>
          </a:p>
          <a:p>
            <a:pPr lvl="1"/>
            <a:r>
              <a:rPr lang="en-US" altLang="en-US" dirty="0" smtClean="0"/>
              <a:t>Non-Manager Daily Rate - $37</a:t>
            </a:r>
          </a:p>
        </p:txBody>
      </p:sp>
    </p:spTree>
    <p:extLst>
      <p:ext uri="{BB962C8B-B14F-4D97-AF65-F5344CB8AC3E}">
        <p14:creationId xmlns:p14="http://schemas.microsoft.com/office/powerpoint/2010/main" val="2019048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85900" y="976313"/>
            <a:ext cx="6172200" cy="857250"/>
          </a:xfrm>
        </p:spPr>
        <p:txBody>
          <a:bodyPr>
            <a:normAutofit/>
          </a:bodyPr>
          <a:lstStyle/>
          <a:p>
            <a:pPr eaLnBrk="1" hangingPunct="1"/>
            <a:r>
              <a:rPr lang="en-US" dirty="0" smtClean="0"/>
              <a:t>2017 Equalization</a:t>
            </a:r>
          </a:p>
        </p:txBody>
      </p:sp>
      <p:sp>
        <p:nvSpPr>
          <p:cNvPr id="32771" name="Content Placeholder 2"/>
          <p:cNvSpPr>
            <a:spLocks noGrp="1"/>
          </p:cNvSpPr>
          <p:nvPr>
            <p:ph sz="quarter" idx="1"/>
          </p:nvPr>
        </p:nvSpPr>
        <p:spPr>
          <a:xfrm>
            <a:off x="759125" y="1833563"/>
            <a:ext cx="7651630" cy="4334324"/>
          </a:xfrm>
        </p:spPr>
        <p:txBody>
          <a:bodyPr>
            <a:normAutofit fontScale="70000" lnSpcReduction="20000"/>
          </a:bodyPr>
          <a:lstStyle/>
          <a:p>
            <a:pPr eaLnBrk="1" hangingPunct="1">
              <a:lnSpc>
                <a:spcPct val="120000"/>
              </a:lnSpc>
            </a:pPr>
            <a:r>
              <a:rPr lang="en-US" sz="3600" dirty="0" smtClean="0"/>
              <a:t>Fully Funded for FY2017</a:t>
            </a:r>
            <a:endParaRPr lang="en-US" sz="2000" dirty="0"/>
          </a:p>
          <a:p>
            <a:pPr lvl="1" eaLnBrk="1" hangingPunct="1">
              <a:lnSpc>
                <a:spcPct val="120000"/>
              </a:lnSpc>
            </a:pPr>
            <a:r>
              <a:rPr lang="en-US" sz="2900" dirty="0"/>
              <a:t>Formula Calculated a total amount of $498,729,036</a:t>
            </a:r>
          </a:p>
          <a:p>
            <a:pPr lvl="0">
              <a:lnSpc>
                <a:spcPct val="120000"/>
              </a:lnSpc>
            </a:pPr>
            <a:r>
              <a:rPr lang="en-US" sz="3600" dirty="0" smtClean="0"/>
              <a:t>The </a:t>
            </a:r>
            <a:r>
              <a:rPr lang="en-US" sz="3600" dirty="0"/>
              <a:t>Equalization Benchmark (statewide system average of wealth) for the state </a:t>
            </a:r>
            <a:r>
              <a:rPr lang="en-US" sz="3600" dirty="0" smtClean="0"/>
              <a:t>increased </a:t>
            </a:r>
            <a:r>
              <a:rPr lang="en-US" sz="3600" dirty="0"/>
              <a:t>from $</a:t>
            </a:r>
            <a:r>
              <a:rPr lang="en-US" sz="3600" dirty="0" smtClean="0"/>
              <a:t>135,047 </a:t>
            </a:r>
            <a:r>
              <a:rPr lang="en-US" sz="3600" dirty="0"/>
              <a:t>per FTE in FY </a:t>
            </a:r>
            <a:r>
              <a:rPr lang="en-US" sz="3600" dirty="0" smtClean="0"/>
              <a:t>2016 </a:t>
            </a:r>
            <a:r>
              <a:rPr lang="en-US" sz="3600" dirty="0"/>
              <a:t>to $</a:t>
            </a:r>
            <a:r>
              <a:rPr lang="en-US" sz="3600" dirty="0" smtClean="0"/>
              <a:t>135,782 </a:t>
            </a:r>
            <a:r>
              <a:rPr lang="en-US" sz="3600" dirty="0"/>
              <a:t>per FTE in FY </a:t>
            </a:r>
            <a:r>
              <a:rPr lang="en-US" sz="3600" dirty="0" smtClean="0"/>
              <a:t>2017.</a:t>
            </a:r>
            <a:r>
              <a:rPr lang="en-US" sz="3600" dirty="0"/>
              <a:t> </a:t>
            </a:r>
            <a:endParaRPr lang="en-US" sz="3600" dirty="0" smtClean="0"/>
          </a:p>
          <a:p>
            <a:pPr>
              <a:lnSpc>
                <a:spcPct val="120000"/>
              </a:lnSpc>
            </a:pPr>
            <a:r>
              <a:rPr lang="en-US" sz="3600" dirty="0"/>
              <a:t>If District’s digest per weighted FTE did not </a:t>
            </a:r>
            <a:r>
              <a:rPr lang="en-US" sz="3600" dirty="0" smtClean="0"/>
              <a:t>decline, or remain constant, then the equalization would have declined. </a:t>
            </a:r>
          </a:p>
          <a:p>
            <a:pPr>
              <a:lnSpc>
                <a:spcPct val="120000"/>
              </a:lnSpc>
            </a:pPr>
            <a:r>
              <a:rPr lang="en-US" sz="3600" dirty="0" smtClean="0"/>
              <a:t>For funding to have increased, the wealth digest per district would have had to decrease.</a:t>
            </a:r>
            <a:endParaRPr lang="en-US" sz="3600" dirty="0"/>
          </a:p>
        </p:txBody>
      </p:sp>
      <p:sp>
        <p:nvSpPr>
          <p:cNvPr id="4" name="Slide Number Placeholder 3"/>
          <p:cNvSpPr>
            <a:spLocks noGrp="1"/>
          </p:cNvSpPr>
          <p:nvPr>
            <p:ph type="sldNum" sz="quarter" idx="4294967295"/>
          </p:nvPr>
        </p:nvSpPr>
        <p:spPr>
          <a:xfrm>
            <a:off x="7200900" y="5624514"/>
            <a:ext cx="457200" cy="273844"/>
          </a:xfrm>
          <a:prstGeom prst="rect">
            <a:avLst/>
          </a:prstGeom>
        </p:spPr>
        <p:txBody>
          <a:bodyPr/>
          <a:lstStyle/>
          <a:p>
            <a:pPr>
              <a:defRPr/>
            </a:pPr>
            <a:fld id="{37E2F312-BCBD-4748-B39F-1B4564E42215}" type="slidenum">
              <a:rPr lang="en-US" smtClean="0"/>
              <a:pPr>
                <a:defRPr/>
              </a:pPr>
              <a:t>23</a:t>
            </a:fld>
            <a:endParaRPr lang="en-US" dirty="0"/>
          </a:p>
        </p:txBody>
      </p:sp>
      <p:sp>
        <p:nvSpPr>
          <p:cNvPr id="5" name="Date Placeholder 4"/>
          <p:cNvSpPr>
            <a:spLocks noGrp="1"/>
          </p:cNvSpPr>
          <p:nvPr>
            <p:ph type="dt" sz="quarter" idx="4294967295"/>
          </p:nvPr>
        </p:nvSpPr>
        <p:spPr>
          <a:xfrm>
            <a:off x="6343650" y="5624514"/>
            <a:ext cx="800100" cy="273844"/>
          </a:xfrm>
          <a:prstGeom prst="rect">
            <a:avLst/>
          </a:prstGeom>
        </p:spPr>
        <p:txBody>
          <a:bodyPr/>
          <a:lstStyle/>
          <a:p>
            <a:pPr>
              <a:defRPr/>
            </a:pPr>
            <a:endParaRPr lang="en-US" dirty="0"/>
          </a:p>
        </p:txBody>
      </p:sp>
    </p:spTree>
    <p:extLst>
      <p:ext uri="{BB962C8B-B14F-4D97-AF65-F5344CB8AC3E}">
        <p14:creationId xmlns:p14="http://schemas.microsoft.com/office/powerpoint/2010/main" val="3825220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85900" y="976313"/>
            <a:ext cx="6172200" cy="857250"/>
          </a:xfrm>
        </p:spPr>
        <p:txBody>
          <a:bodyPr>
            <a:normAutofit/>
          </a:bodyPr>
          <a:lstStyle/>
          <a:p>
            <a:pPr eaLnBrk="1" hangingPunct="1"/>
            <a:r>
              <a:rPr lang="en-US" dirty="0" smtClean="0"/>
              <a:t>2017 Equalization</a:t>
            </a:r>
          </a:p>
        </p:txBody>
      </p:sp>
      <p:sp>
        <p:nvSpPr>
          <p:cNvPr id="32771" name="Content Placeholder 2"/>
          <p:cNvSpPr>
            <a:spLocks noGrp="1"/>
          </p:cNvSpPr>
          <p:nvPr>
            <p:ph sz="quarter" idx="1"/>
          </p:nvPr>
        </p:nvSpPr>
        <p:spPr>
          <a:xfrm>
            <a:off x="1485900" y="1771651"/>
            <a:ext cx="6172200" cy="3394472"/>
          </a:xfrm>
        </p:spPr>
        <p:txBody>
          <a:bodyPr>
            <a:normAutofit fontScale="92500" lnSpcReduction="10000"/>
          </a:bodyPr>
          <a:lstStyle/>
          <a:p>
            <a:pPr>
              <a:lnSpc>
                <a:spcPct val="110000"/>
              </a:lnSpc>
            </a:pPr>
            <a:r>
              <a:rPr lang="en-US" dirty="0"/>
              <a:t>46 districts decreased equalization funding</a:t>
            </a:r>
          </a:p>
          <a:p>
            <a:pPr>
              <a:lnSpc>
                <a:spcPct val="110000"/>
              </a:lnSpc>
            </a:pPr>
            <a:r>
              <a:rPr lang="en-US" dirty="0"/>
              <a:t>60 districts had no change (i.e., no funding in either year)</a:t>
            </a:r>
          </a:p>
          <a:p>
            <a:pPr>
              <a:lnSpc>
                <a:spcPct val="110000"/>
              </a:lnSpc>
            </a:pPr>
            <a:r>
              <a:rPr lang="en-US" dirty="0"/>
              <a:t>74 districts increased equalization funding</a:t>
            </a:r>
          </a:p>
          <a:p>
            <a:pPr>
              <a:lnSpc>
                <a:spcPct val="110000"/>
              </a:lnSpc>
            </a:pPr>
            <a:r>
              <a:rPr lang="en-US" dirty="0"/>
              <a:t>Above the benchmark, did not receive funding</a:t>
            </a:r>
          </a:p>
          <a:p>
            <a:pPr>
              <a:lnSpc>
                <a:spcPct val="110000"/>
              </a:lnSpc>
            </a:pPr>
            <a:r>
              <a:rPr lang="en-US" dirty="0"/>
              <a:t>Below the benchmark, received funding</a:t>
            </a:r>
          </a:p>
          <a:p>
            <a:pPr eaLnBrk="1" hangingPunct="1"/>
            <a:endParaRPr lang="en-US" dirty="0" smtClean="0"/>
          </a:p>
        </p:txBody>
      </p:sp>
      <p:sp>
        <p:nvSpPr>
          <p:cNvPr id="4" name="Slide Number Placeholder 3"/>
          <p:cNvSpPr>
            <a:spLocks noGrp="1"/>
          </p:cNvSpPr>
          <p:nvPr>
            <p:ph type="sldNum" sz="quarter" idx="4294967295"/>
          </p:nvPr>
        </p:nvSpPr>
        <p:spPr>
          <a:xfrm>
            <a:off x="7200900" y="5624514"/>
            <a:ext cx="457200" cy="273844"/>
          </a:xfrm>
          <a:prstGeom prst="rect">
            <a:avLst/>
          </a:prstGeom>
        </p:spPr>
        <p:txBody>
          <a:bodyPr/>
          <a:lstStyle/>
          <a:p>
            <a:pPr>
              <a:defRPr/>
            </a:pPr>
            <a:fld id="{37E2F312-BCBD-4748-B39F-1B4564E42215}" type="slidenum">
              <a:rPr lang="en-US" smtClean="0"/>
              <a:pPr>
                <a:defRPr/>
              </a:pPr>
              <a:t>24</a:t>
            </a:fld>
            <a:endParaRPr lang="en-US" dirty="0"/>
          </a:p>
        </p:txBody>
      </p:sp>
      <p:sp>
        <p:nvSpPr>
          <p:cNvPr id="5" name="Date Placeholder 4"/>
          <p:cNvSpPr>
            <a:spLocks noGrp="1"/>
          </p:cNvSpPr>
          <p:nvPr>
            <p:ph type="dt" sz="quarter" idx="4294967295"/>
          </p:nvPr>
        </p:nvSpPr>
        <p:spPr>
          <a:xfrm>
            <a:off x="6343650" y="5624514"/>
            <a:ext cx="800100" cy="273844"/>
          </a:xfrm>
          <a:prstGeom prst="rect">
            <a:avLst/>
          </a:prstGeom>
        </p:spPr>
        <p:txBody>
          <a:bodyPr/>
          <a:lstStyle/>
          <a:p>
            <a:pPr>
              <a:defRPr/>
            </a:pPr>
            <a:endParaRPr lang="en-US" dirty="0"/>
          </a:p>
        </p:txBody>
      </p:sp>
    </p:spTree>
    <p:extLst>
      <p:ext uri="{BB962C8B-B14F-4D97-AF65-F5344CB8AC3E}">
        <p14:creationId xmlns:p14="http://schemas.microsoft.com/office/powerpoint/2010/main" val="3687252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85900" y="976313"/>
            <a:ext cx="6172200" cy="857250"/>
          </a:xfrm>
        </p:spPr>
        <p:txBody>
          <a:bodyPr/>
          <a:lstStyle/>
          <a:p>
            <a:pPr eaLnBrk="1" hangingPunct="1"/>
            <a:r>
              <a:rPr lang="en-US" dirty="0" smtClean="0"/>
              <a:t>2017 Austerity</a:t>
            </a:r>
            <a:endParaRPr lang="en-US" dirty="0" smtClean="0"/>
          </a:p>
        </p:txBody>
      </p:sp>
      <p:sp>
        <p:nvSpPr>
          <p:cNvPr id="26627" name="Content Placeholder 2"/>
          <p:cNvSpPr>
            <a:spLocks noGrp="1"/>
          </p:cNvSpPr>
          <p:nvPr>
            <p:ph sz="quarter" idx="1"/>
          </p:nvPr>
        </p:nvSpPr>
        <p:spPr>
          <a:xfrm>
            <a:off x="526211" y="1966823"/>
            <a:ext cx="8091578" cy="3795622"/>
          </a:xfrm>
        </p:spPr>
        <p:txBody>
          <a:bodyPr>
            <a:normAutofit fontScale="70000" lnSpcReduction="20000"/>
          </a:bodyPr>
          <a:lstStyle/>
          <a:p>
            <a:pPr eaLnBrk="1" hangingPunct="1">
              <a:lnSpc>
                <a:spcPct val="120000"/>
              </a:lnSpc>
              <a:defRPr/>
            </a:pPr>
            <a:r>
              <a:rPr lang="en-US" sz="3400" dirty="0" smtClean="0"/>
              <a:t>FY 2017 - $166,769,851</a:t>
            </a:r>
          </a:p>
          <a:p>
            <a:pPr eaLnBrk="1" hangingPunct="1">
              <a:lnSpc>
                <a:spcPct val="120000"/>
              </a:lnSpc>
              <a:defRPr/>
            </a:pPr>
            <a:r>
              <a:rPr lang="en-US" sz="3400" dirty="0" smtClean="0"/>
              <a:t>FY 2016 - $466,769,851</a:t>
            </a:r>
          </a:p>
          <a:p>
            <a:pPr eaLnBrk="1" hangingPunct="1">
              <a:lnSpc>
                <a:spcPct val="120000"/>
              </a:lnSpc>
              <a:defRPr/>
            </a:pPr>
            <a:r>
              <a:rPr lang="en-US" sz="3400" dirty="0" smtClean="0"/>
              <a:t>Decreased - $300,000,000</a:t>
            </a:r>
          </a:p>
          <a:p>
            <a:pPr eaLnBrk="1" hangingPunct="1">
              <a:lnSpc>
                <a:spcPct val="120000"/>
              </a:lnSpc>
              <a:defRPr/>
            </a:pPr>
            <a:r>
              <a:rPr lang="en-US" sz="3400" dirty="0" smtClean="0"/>
              <a:t>Adjusted to 2.08% of QBE Earnings (less local 5 mills) for each district</a:t>
            </a:r>
          </a:p>
          <a:p>
            <a:pPr eaLnBrk="1" hangingPunct="1">
              <a:lnSpc>
                <a:spcPct val="120000"/>
              </a:lnSpc>
              <a:defRPr/>
            </a:pPr>
            <a:r>
              <a:rPr lang="en-US" sz="3400" dirty="0" smtClean="0"/>
              <a:t>Survey Requested (surprise)</a:t>
            </a:r>
          </a:p>
          <a:p>
            <a:pPr eaLnBrk="1" hangingPunct="1">
              <a:lnSpc>
                <a:spcPct val="120000"/>
              </a:lnSpc>
              <a:defRPr/>
            </a:pPr>
            <a:r>
              <a:rPr lang="en-US" sz="3400" dirty="0" smtClean="0"/>
              <a:t>Budgetary impact reported on survey should equal the increase in funding, due to Austerity reduction</a:t>
            </a:r>
          </a:p>
          <a:p>
            <a:pPr marL="0" indent="0">
              <a:buNone/>
              <a:defRPr/>
            </a:pPr>
            <a:endParaRPr lang="en-US" dirty="0"/>
          </a:p>
          <a:p>
            <a:pPr eaLnBrk="1" hangingPunct="1">
              <a:defRPr/>
            </a:pPr>
            <a:endParaRPr lang="en-US" dirty="0" smtClean="0"/>
          </a:p>
        </p:txBody>
      </p:sp>
      <p:sp>
        <p:nvSpPr>
          <p:cNvPr id="6" name="Slide Number Placeholder 5"/>
          <p:cNvSpPr>
            <a:spLocks noGrp="1"/>
          </p:cNvSpPr>
          <p:nvPr>
            <p:ph type="sldNum" sz="quarter" idx="4294967295"/>
          </p:nvPr>
        </p:nvSpPr>
        <p:spPr>
          <a:xfrm>
            <a:off x="7200900" y="5624514"/>
            <a:ext cx="457200" cy="273844"/>
          </a:xfrm>
          <a:prstGeom prst="rect">
            <a:avLst/>
          </a:prstGeom>
        </p:spPr>
        <p:txBody>
          <a:bodyPr/>
          <a:lstStyle/>
          <a:p>
            <a:pPr>
              <a:defRPr/>
            </a:pPr>
            <a:fld id="{56DDB810-3FBF-494C-94AF-8D7012ADB7ED}" type="slidenum">
              <a:rPr lang="en-US" smtClean="0"/>
              <a:pPr>
                <a:defRPr/>
              </a:pPr>
              <a:t>25</a:t>
            </a:fld>
            <a:endParaRPr lang="en-US" dirty="0"/>
          </a:p>
        </p:txBody>
      </p:sp>
    </p:spTree>
    <p:extLst>
      <p:ext uri="{BB962C8B-B14F-4D97-AF65-F5344CB8AC3E}">
        <p14:creationId xmlns:p14="http://schemas.microsoft.com/office/powerpoint/2010/main" val="1885311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485900" y="717521"/>
            <a:ext cx="6172200" cy="857250"/>
          </a:xfrm>
        </p:spPr>
        <p:txBody>
          <a:bodyPr/>
          <a:lstStyle/>
          <a:p>
            <a:r>
              <a:rPr lang="en-US" dirty="0" smtClean="0"/>
              <a:t>2017 Austerity</a:t>
            </a:r>
            <a:endParaRPr lang="en-US" dirty="0" smtClean="0"/>
          </a:p>
        </p:txBody>
      </p:sp>
      <p:sp>
        <p:nvSpPr>
          <p:cNvPr id="26627" name="Content Placeholder 2"/>
          <p:cNvSpPr>
            <a:spLocks noGrp="1"/>
          </p:cNvSpPr>
          <p:nvPr>
            <p:ph sz="quarter" idx="1"/>
          </p:nvPr>
        </p:nvSpPr>
        <p:spPr>
          <a:xfrm>
            <a:off x="526211" y="1659512"/>
            <a:ext cx="8091578" cy="4404863"/>
          </a:xfrm>
        </p:spPr>
        <p:txBody>
          <a:bodyPr>
            <a:normAutofit fontScale="77500" lnSpcReduction="20000"/>
          </a:bodyPr>
          <a:lstStyle/>
          <a:p>
            <a:pPr eaLnBrk="1" hangingPunct="1">
              <a:lnSpc>
                <a:spcPct val="120000"/>
              </a:lnSpc>
              <a:defRPr/>
            </a:pPr>
            <a:r>
              <a:rPr lang="en-US" dirty="0" smtClean="0"/>
              <a:t>What if we provide a 3% one-time bonus?</a:t>
            </a:r>
          </a:p>
          <a:p>
            <a:pPr>
              <a:lnSpc>
                <a:spcPct val="120000"/>
              </a:lnSpc>
            </a:pPr>
            <a:r>
              <a:rPr lang="en-US" dirty="0" smtClean="0"/>
              <a:t>Per </a:t>
            </a:r>
            <a:r>
              <a:rPr lang="en-US" dirty="0" smtClean="0"/>
              <a:t>TRS, </a:t>
            </a:r>
            <a:r>
              <a:rPr lang="en-US" dirty="0"/>
              <a:t>earnings, including several types of supplements, in a member’s contract for normal duties/hours are earnable compensation for TRS purposes.  Bonuses, which are normally awarded to certain employees only based on performance, are not considered earnable compensation.  However, a salary adjustment paid to all employees is considered earnable compensation.  For example, an employer may decide to pay all permanent status employees employed as of a specific date a one-time 2% adjustment.  </a:t>
            </a:r>
          </a:p>
          <a:p>
            <a:pPr>
              <a:lnSpc>
                <a:spcPct val="120000"/>
              </a:lnSpc>
            </a:pPr>
            <a:r>
              <a:rPr lang="en-US" dirty="0" smtClean="0"/>
              <a:t>Contact TRS before awarding any type of compensation supplement to ensure it is handled correctly. </a:t>
            </a:r>
            <a:endParaRPr lang="en-US" dirty="0"/>
          </a:p>
          <a:p>
            <a:pPr eaLnBrk="1" hangingPunct="1">
              <a:defRPr/>
            </a:pPr>
            <a:endParaRPr lang="en-US" dirty="0" smtClean="0"/>
          </a:p>
          <a:p>
            <a:pPr eaLnBrk="1" hangingPunct="1">
              <a:defRPr/>
            </a:pPr>
            <a:endParaRPr lang="en-US" dirty="0"/>
          </a:p>
        </p:txBody>
      </p:sp>
      <p:sp>
        <p:nvSpPr>
          <p:cNvPr id="6" name="Slide Number Placeholder 5"/>
          <p:cNvSpPr>
            <a:spLocks noGrp="1"/>
          </p:cNvSpPr>
          <p:nvPr>
            <p:ph type="sldNum" sz="quarter" idx="4294967295"/>
          </p:nvPr>
        </p:nvSpPr>
        <p:spPr>
          <a:xfrm>
            <a:off x="7200900" y="5624514"/>
            <a:ext cx="457200" cy="273844"/>
          </a:xfrm>
          <a:prstGeom prst="rect">
            <a:avLst/>
          </a:prstGeom>
        </p:spPr>
        <p:txBody>
          <a:bodyPr/>
          <a:lstStyle/>
          <a:p>
            <a:pPr>
              <a:defRPr/>
            </a:pPr>
            <a:fld id="{56DDB810-3FBF-494C-94AF-8D7012ADB7ED}" type="slidenum">
              <a:rPr lang="en-US" smtClean="0"/>
              <a:pPr>
                <a:defRPr/>
              </a:pPr>
              <a:t>26</a:t>
            </a:fld>
            <a:endParaRPr lang="en-US" dirty="0"/>
          </a:p>
        </p:txBody>
      </p:sp>
    </p:spTree>
    <p:extLst>
      <p:ext uri="{BB962C8B-B14F-4D97-AF65-F5344CB8AC3E}">
        <p14:creationId xmlns:p14="http://schemas.microsoft.com/office/powerpoint/2010/main" val="1176396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State Health Benefit Plan</a:t>
            </a:r>
            <a:endParaRPr lang="en-US" sz="3600" dirty="0"/>
          </a:p>
        </p:txBody>
      </p:sp>
      <p:sp>
        <p:nvSpPr>
          <p:cNvPr id="3" name="Content Placeholder 2"/>
          <p:cNvSpPr>
            <a:spLocks noGrp="1"/>
          </p:cNvSpPr>
          <p:nvPr>
            <p:ph idx="1"/>
          </p:nvPr>
        </p:nvSpPr>
        <p:spPr>
          <a:xfrm>
            <a:off x="628650" y="1509623"/>
            <a:ext cx="7886700" cy="4667340"/>
          </a:xfrm>
        </p:spPr>
        <p:txBody>
          <a:bodyPr>
            <a:normAutofit/>
          </a:bodyPr>
          <a:lstStyle/>
          <a:p>
            <a:r>
              <a:rPr lang="en-US" altLang="en-US" sz="2400" dirty="0"/>
              <a:t>Employer Contributions</a:t>
            </a:r>
          </a:p>
          <a:p>
            <a:pPr lvl="1"/>
            <a:r>
              <a:rPr lang="en-US" altLang="en-US" sz="2100" dirty="0"/>
              <a:t>Certified Employees - $945 PMPM</a:t>
            </a:r>
          </a:p>
          <a:p>
            <a:pPr lvl="1"/>
            <a:r>
              <a:rPr lang="en-US" altLang="en-US" sz="2100" dirty="0"/>
              <a:t>Non-certified Employees - $846.20 PMPM</a:t>
            </a:r>
          </a:p>
          <a:p>
            <a:pPr lvl="2"/>
            <a:r>
              <a:rPr lang="en-US" altLang="en-US" b="1" dirty="0" smtClean="0"/>
              <a:t>Increase from $746.20 PMPM</a:t>
            </a:r>
          </a:p>
          <a:p>
            <a:pPr lvl="2"/>
            <a:r>
              <a:rPr lang="en-US" altLang="en-US" b="1" dirty="0" smtClean="0"/>
              <a:t>Effective January 1, 2017</a:t>
            </a:r>
          </a:p>
          <a:p>
            <a:pPr lvl="1"/>
            <a:endParaRPr lang="en-US" altLang="en-US" sz="2100" dirty="0"/>
          </a:p>
          <a:p>
            <a:r>
              <a:rPr lang="en-US" altLang="en-US" sz="2400" dirty="0" smtClean="0"/>
              <a:t>Authorize a pilot program for non-certificated system-directed health care coverage for a 24-month pilot effective for coverage year January 1, 2017, at the end of which the participating systems may opt to return to the state plan without penalty.</a:t>
            </a:r>
            <a:endParaRPr lang="en-US" altLang="en-US" sz="2400" dirty="0"/>
          </a:p>
          <a:p>
            <a:pPr marL="342900" lvl="1" indent="0">
              <a:buNone/>
            </a:pPr>
            <a:endParaRPr lang="en-US" altLang="en-US" sz="2000"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3213815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037" y="334016"/>
            <a:ext cx="5928575" cy="1325563"/>
          </a:xfrm>
        </p:spPr>
        <p:txBody>
          <a:bodyPr/>
          <a:lstStyle/>
          <a:p>
            <a:r>
              <a:rPr lang="en-US" dirty="0" smtClean="0"/>
              <a:t>TRS</a:t>
            </a:r>
            <a:endParaRPr lang="en-US" dirty="0"/>
          </a:p>
        </p:txBody>
      </p:sp>
      <p:sp>
        <p:nvSpPr>
          <p:cNvPr id="3" name="Content Placeholder 2"/>
          <p:cNvSpPr>
            <a:spLocks noGrp="1"/>
          </p:cNvSpPr>
          <p:nvPr>
            <p:ph idx="1"/>
          </p:nvPr>
        </p:nvSpPr>
        <p:spPr>
          <a:xfrm>
            <a:off x="836762" y="1825625"/>
            <a:ext cx="7678588" cy="4351338"/>
          </a:xfrm>
        </p:spPr>
        <p:txBody>
          <a:bodyPr>
            <a:normAutofit/>
          </a:bodyPr>
          <a:lstStyle/>
          <a:p>
            <a:r>
              <a:rPr lang="en-US" altLang="en-US" dirty="0"/>
              <a:t>Employer Rates</a:t>
            </a:r>
          </a:p>
          <a:p>
            <a:pPr lvl="1"/>
            <a:r>
              <a:rPr lang="en-US" altLang="en-US" dirty="0"/>
              <a:t>FY 2016 – 14.27%</a:t>
            </a:r>
          </a:p>
          <a:p>
            <a:pPr lvl="1"/>
            <a:r>
              <a:rPr lang="en-US" altLang="en-US" dirty="0"/>
              <a:t>FY 2017 – 14.27</a:t>
            </a:r>
            <a:r>
              <a:rPr lang="en-US" altLang="en-US" dirty="0" smtClean="0"/>
              <a:t>%</a:t>
            </a:r>
            <a:br>
              <a:rPr lang="en-US" altLang="en-US" dirty="0" smtClean="0"/>
            </a:br>
            <a:endParaRPr lang="en-US" altLang="en-US" dirty="0"/>
          </a:p>
          <a:p>
            <a:r>
              <a:rPr lang="en-US" altLang="en-US" dirty="0"/>
              <a:t>Employee Rates</a:t>
            </a:r>
          </a:p>
          <a:p>
            <a:pPr lvl="1"/>
            <a:r>
              <a:rPr lang="en-US" altLang="en-US" dirty="0"/>
              <a:t>FY 2016 – 6%</a:t>
            </a:r>
          </a:p>
          <a:p>
            <a:pPr lvl="1"/>
            <a:r>
              <a:rPr lang="en-US" altLang="en-US" dirty="0"/>
              <a:t>FY 2017 – 6%</a:t>
            </a:r>
          </a:p>
          <a:p>
            <a:pPr marL="342900" lvl="1" indent="0">
              <a:buNone/>
            </a:pPr>
            <a:endParaRPr lang="en-US" altLang="en-US"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val="3000912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HB 65 – Budget Hearings - passed</a:t>
            </a:r>
            <a:endParaRPr lang="en-US" dirty="0"/>
          </a:p>
        </p:txBody>
      </p:sp>
      <p:sp>
        <p:nvSpPr>
          <p:cNvPr id="3" name="Content Placeholder 2"/>
          <p:cNvSpPr>
            <a:spLocks noGrp="1"/>
          </p:cNvSpPr>
          <p:nvPr>
            <p:ph idx="1"/>
          </p:nvPr>
        </p:nvSpPr>
        <p:spPr>
          <a:xfrm>
            <a:off x="628650" y="1825625"/>
            <a:ext cx="8109908" cy="4351338"/>
          </a:xfrm>
        </p:spPr>
        <p:txBody>
          <a:bodyPr>
            <a:normAutofit/>
          </a:bodyPr>
          <a:lstStyle/>
          <a:p>
            <a:pPr>
              <a:lnSpc>
                <a:spcPct val="100000"/>
              </a:lnSpc>
            </a:pPr>
            <a:r>
              <a:rPr lang="en-US" altLang="en-US" sz="2400" dirty="0"/>
              <a:t>Intent – to require local boards of education and certain charter schools to hold at least two public meetings on the proposed annual operating budget; to require that a summary of the proposed and adopted annual operating budget be posted on the Internet; to require that the detailed annual operating budget be made available upon request; to provide for related matters; to repeal conflicting laws; etc.</a:t>
            </a:r>
          </a:p>
          <a:p>
            <a:endParaRPr lang="en-US" altLang="en-US" sz="2400" dirty="0"/>
          </a:p>
          <a:p>
            <a:pPr marL="0" indent="0">
              <a:buNone/>
            </a:pPr>
            <a:endParaRPr lang="en-US" altLang="en-US" sz="2400"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897543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3983" y="334016"/>
            <a:ext cx="6316630" cy="1325563"/>
          </a:xfrm>
        </p:spPr>
        <p:txBody>
          <a:bodyPr>
            <a:normAutofit/>
          </a:bodyPr>
          <a:lstStyle/>
          <a:p>
            <a:pPr algn="ctr"/>
            <a:r>
              <a:rPr lang="en-US" u="sng" dirty="0" smtClean="0"/>
              <a:t>LDS</a:t>
            </a:r>
            <a:endParaRPr lang="en-US" u="sng" dirty="0"/>
          </a:p>
        </p:txBody>
      </p:sp>
      <p:sp>
        <p:nvSpPr>
          <p:cNvPr id="2" name="Content Placeholder 1"/>
          <p:cNvSpPr>
            <a:spLocks noGrp="1"/>
          </p:cNvSpPr>
          <p:nvPr>
            <p:ph idx="1"/>
          </p:nvPr>
        </p:nvSpPr>
        <p:spPr/>
        <p:txBody>
          <a:bodyPr>
            <a:normAutofit fontScale="92500"/>
          </a:bodyPr>
          <a:lstStyle/>
          <a:p>
            <a:r>
              <a:rPr lang="en-US" dirty="0" smtClean="0"/>
              <a:t>Longitudinal Data – 8 Years</a:t>
            </a:r>
          </a:p>
          <a:p>
            <a:r>
              <a:rPr lang="en-US" dirty="0" smtClean="0"/>
              <a:t>Digital Resources – 27,665</a:t>
            </a:r>
          </a:p>
          <a:p>
            <a:r>
              <a:rPr lang="en-US" dirty="0" smtClean="0"/>
              <a:t>Full Virtual Course From GAVS – 55</a:t>
            </a:r>
          </a:p>
          <a:p>
            <a:r>
              <a:rPr lang="en-US" dirty="0" smtClean="0"/>
              <a:t>Formative Testing with 20,848 item bank</a:t>
            </a:r>
          </a:p>
          <a:p>
            <a:r>
              <a:rPr lang="en-US" dirty="0" smtClean="0"/>
              <a:t>IEP System</a:t>
            </a:r>
          </a:p>
          <a:p>
            <a:r>
              <a:rPr lang="en-US" dirty="0" smtClean="0"/>
              <a:t>Parent Portal</a:t>
            </a:r>
          </a:p>
          <a:p>
            <a:r>
              <a:rPr lang="en-US" dirty="0" smtClean="0"/>
              <a:t>Gifted System</a:t>
            </a:r>
          </a:p>
          <a:p>
            <a:r>
              <a:rPr lang="en-US" dirty="0" smtClean="0"/>
              <a:t>Growth Models</a:t>
            </a:r>
          </a:p>
          <a:p>
            <a:r>
              <a:rPr lang="en-US" dirty="0" smtClean="0"/>
              <a:t>Analytic Tools with data to compare to other districts</a:t>
            </a:r>
            <a:endParaRPr lang="en-US" dirty="0"/>
          </a:p>
        </p:txBody>
      </p:sp>
    </p:spTree>
    <p:extLst>
      <p:ext uri="{BB962C8B-B14F-4D97-AF65-F5344CB8AC3E}">
        <p14:creationId xmlns:p14="http://schemas.microsoft.com/office/powerpoint/2010/main" val="17337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HB 65 – Budget Hearings</a:t>
            </a:r>
            <a:endParaRPr lang="en-US" dirty="0"/>
          </a:p>
        </p:txBody>
      </p:sp>
      <p:sp>
        <p:nvSpPr>
          <p:cNvPr id="3" name="Content Placeholder 2"/>
          <p:cNvSpPr>
            <a:spLocks noGrp="1"/>
          </p:cNvSpPr>
          <p:nvPr>
            <p:ph idx="1"/>
          </p:nvPr>
        </p:nvSpPr>
        <p:spPr>
          <a:xfrm>
            <a:off x="628650" y="1984075"/>
            <a:ext cx="7886700" cy="4192888"/>
          </a:xfrm>
        </p:spPr>
        <p:txBody>
          <a:bodyPr>
            <a:normAutofit/>
          </a:bodyPr>
          <a:lstStyle/>
          <a:p>
            <a:r>
              <a:rPr lang="en-US" altLang="en-US" sz="2400" dirty="0"/>
              <a:t>Includes school districts and state charter schools</a:t>
            </a:r>
          </a:p>
          <a:p>
            <a:r>
              <a:rPr lang="en-US" altLang="en-US" sz="2400" dirty="0"/>
              <a:t>Excludes:</a:t>
            </a:r>
          </a:p>
          <a:p>
            <a:pPr lvl="1"/>
            <a:r>
              <a:rPr lang="en-US" altLang="en-US" sz="2100" dirty="0"/>
              <a:t>College and Career Academies</a:t>
            </a:r>
          </a:p>
          <a:p>
            <a:pPr lvl="1"/>
            <a:r>
              <a:rPr lang="en-US" altLang="en-US" sz="2100" dirty="0"/>
              <a:t>Conversion Charter Schools</a:t>
            </a:r>
          </a:p>
          <a:p>
            <a:pPr lvl="1"/>
            <a:r>
              <a:rPr lang="en-US" altLang="en-US" sz="2100" dirty="0"/>
              <a:t>System Charter Schools</a:t>
            </a:r>
          </a:p>
          <a:p>
            <a:endParaRPr lang="en-US" altLang="en-US" sz="2400" dirty="0"/>
          </a:p>
          <a:p>
            <a:pPr marL="0" indent="0">
              <a:buNone/>
            </a:pPr>
            <a:endParaRPr lang="en-US" altLang="en-US" sz="2400"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2451042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HB 65 – Budget Hearings</a:t>
            </a:r>
            <a:endParaRPr lang="en-US" dirty="0"/>
          </a:p>
        </p:txBody>
      </p:sp>
      <p:sp>
        <p:nvSpPr>
          <p:cNvPr id="3" name="Content Placeholder 2"/>
          <p:cNvSpPr>
            <a:spLocks noGrp="1"/>
          </p:cNvSpPr>
          <p:nvPr>
            <p:ph idx="1"/>
          </p:nvPr>
        </p:nvSpPr>
        <p:spPr/>
        <p:txBody>
          <a:bodyPr>
            <a:normAutofit/>
          </a:bodyPr>
          <a:lstStyle/>
          <a:p>
            <a:endParaRPr lang="en-US" altLang="en-US" sz="2400" dirty="0"/>
          </a:p>
          <a:p>
            <a:r>
              <a:rPr lang="en-US" altLang="en-US" sz="2400" dirty="0"/>
              <a:t>Requires </a:t>
            </a:r>
            <a:r>
              <a:rPr lang="en-US" altLang="en-US" sz="2400" b="1" dirty="0"/>
              <a:t>at least</a:t>
            </a:r>
            <a:r>
              <a:rPr lang="en-US" altLang="en-US" sz="2400" dirty="0"/>
              <a:t> two public hearings before adopting any budget</a:t>
            </a:r>
          </a:p>
          <a:p>
            <a:r>
              <a:rPr lang="en-US" altLang="en-US" sz="2400" dirty="0"/>
              <a:t>Two public hearings cannot be held within the same week</a:t>
            </a:r>
          </a:p>
          <a:p>
            <a:r>
              <a:rPr lang="en-US" altLang="en-US" sz="2400" dirty="0"/>
              <a:t>Any other public meetings or hearings related to the budget shall satisfy all or a portion of such requirement</a:t>
            </a:r>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val="2746571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t>HB 659 – Transparency of local school systems and schools</a:t>
            </a:r>
            <a:endParaRPr lang="en-US" sz="3200" dirty="0"/>
          </a:p>
        </p:txBody>
      </p:sp>
      <p:sp>
        <p:nvSpPr>
          <p:cNvPr id="3" name="Content Placeholder 2"/>
          <p:cNvSpPr>
            <a:spLocks noGrp="1"/>
          </p:cNvSpPr>
          <p:nvPr>
            <p:ph idx="1"/>
          </p:nvPr>
        </p:nvSpPr>
        <p:spPr>
          <a:xfrm>
            <a:off x="628649" y="1659579"/>
            <a:ext cx="8040897" cy="4517384"/>
          </a:xfrm>
        </p:spPr>
        <p:txBody>
          <a:bodyPr>
            <a:normAutofit fontScale="85000" lnSpcReduction="20000"/>
          </a:bodyPr>
          <a:lstStyle/>
          <a:p>
            <a:r>
              <a:rPr lang="en-US" altLang="en-US" sz="2600" u="sng" dirty="0"/>
              <a:t>Required School Level Information:</a:t>
            </a:r>
            <a:endParaRPr lang="en-US" altLang="en-US" sz="2600" dirty="0"/>
          </a:p>
          <a:p>
            <a:pPr lvl="1">
              <a:lnSpc>
                <a:spcPct val="110000"/>
              </a:lnSpc>
              <a:spcBef>
                <a:spcPts val="1200"/>
              </a:spcBef>
            </a:pPr>
            <a:r>
              <a:rPr lang="en-US" altLang="en-US" sz="2600" dirty="0" smtClean="0"/>
              <a:t>Budget and Cost of all materials, equipment, and other </a:t>
            </a:r>
            <a:r>
              <a:rPr lang="en-US" altLang="en-US" sz="2600" dirty="0" smtClean="0"/>
              <a:t>non-staff </a:t>
            </a:r>
            <a:r>
              <a:rPr lang="en-US" altLang="en-US" sz="2600" dirty="0" smtClean="0"/>
              <a:t>support</a:t>
            </a:r>
          </a:p>
          <a:p>
            <a:pPr lvl="1">
              <a:lnSpc>
                <a:spcPct val="110000"/>
              </a:lnSpc>
              <a:spcBef>
                <a:spcPts val="1200"/>
              </a:spcBef>
            </a:pPr>
            <a:r>
              <a:rPr lang="en-US" altLang="en-US" sz="2600" dirty="0" smtClean="0"/>
              <a:t>Budget and Cost Salary and benefit expenditures for all staff</a:t>
            </a:r>
          </a:p>
          <a:p>
            <a:pPr lvl="1">
              <a:lnSpc>
                <a:spcPct val="110000"/>
              </a:lnSpc>
              <a:spcBef>
                <a:spcPts val="1200"/>
              </a:spcBef>
            </a:pPr>
            <a:r>
              <a:rPr lang="en-US" altLang="en-US" sz="2600" dirty="0" smtClean="0"/>
              <a:t>Budget and Cost of all professional development, including training, materials, and tuition provided for instructional staff on an annual basis</a:t>
            </a:r>
          </a:p>
          <a:p>
            <a:pPr lvl="1">
              <a:lnSpc>
                <a:spcPct val="110000"/>
              </a:lnSpc>
              <a:spcBef>
                <a:spcPts val="1200"/>
              </a:spcBef>
            </a:pPr>
            <a:r>
              <a:rPr lang="en-US" altLang="en-US" sz="2600" dirty="0" smtClean="0"/>
              <a:t>Budget and Cost of facility maintenance and small capital projects</a:t>
            </a:r>
          </a:p>
          <a:p>
            <a:pPr lvl="1">
              <a:lnSpc>
                <a:spcPct val="110000"/>
              </a:lnSpc>
              <a:spcBef>
                <a:spcPts val="1200"/>
              </a:spcBef>
            </a:pPr>
            <a:r>
              <a:rPr lang="en-US" altLang="en-US" sz="2600" dirty="0" smtClean="0"/>
              <a:t>Budget and Cost of new construction or major renovation reported on a cost-per-square-foot basis, based on the school system facility plan</a:t>
            </a:r>
          </a:p>
          <a:p>
            <a:pPr marL="0" indent="0">
              <a:buNone/>
            </a:pPr>
            <a:endParaRPr lang="en-US" altLang="en-US" sz="2400" dirty="0"/>
          </a:p>
          <a:p>
            <a:endParaRPr lang="en-US" altLang="en-US" sz="2400" dirty="0"/>
          </a:p>
          <a:p>
            <a:pPr marL="0" indent="0">
              <a:buNone/>
            </a:pPr>
            <a:endParaRPr lang="en-US" altLang="en-US" sz="2400"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491019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altLang="en-US" sz="2400" u="sng" dirty="0"/>
              <a:t>Required School District Information:</a:t>
            </a:r>
            <a:endParaRPr lang="en-US" altLang="en-US" sz="2400" dirty="0"/>
          </a:p>
          <a:p>
            <a:pPr lvl="1">
              <a:lnSpc>
                <a:spcPct val="100000"/>
              </a:lnSpc>
            </a:pPr>
            <a:r>
              <a:rPr lang="en-US" altLang="en-US" dirty="0" smtClean="0"/>
              <a:t>Annual budget of the local board of education</a:t>
            </a:r>
          </a:p>
          <a:p>
            <a:pPr lvl="1">
              <a:lnSpc>
                <a:spcPct val="100000"/>
              </a:lnSpc>
            </a:pPr>
            <a:r>
              <a:rPr lang="en-US" altLang="en-US" dirty="0" smtClean="0"/>
              <a:t>Annual audits conducted on the finances of the local board of education</a:t>
            </a:r>
          </a:p>
          <a:p>
            <a:pPr lvl="1">
              <a:lnSpc>
                <a:spcPct val="100000"/>
              </a:lnSpc>
            </a:pPr>
            <a:r>
              <a:rPr lang="en-US" altLang="en-US" dirty="0" smtClean="0"/>
              <a:t>Ratios of expenditures to revenues</a:t>
            </a:r>
          </a:p>
          <a:p>
            <a:pPr lvl="1">
              <a:lnSpc>
                <a:spcPct val="100000"/>
              </a:lnSpc>
            </a:pPr>
            <a:r>
              <a:rPr lang="en-US" altLang="en-US" dirty="0" smtClean="0"/>
              <a:t>Total dollar amount of local property tax revenue the school system is authorized to collect in addition to the total program mill levy</a:t>
            </a:r>
          </a:p>
          <a:p>
            <a:pPr lvl="1">
              <a:lnSpc>
                <a:spcPct val="100000"/>
              </a:lnSpc>
            </a:pPr>
            <a:r>
              <a:rPr lang="en-US" altLang="en-US" dirty="0" smtClean="0"/>
              <a:t>Total dollar amount of all other tax revenue that is collected by the school system</a:t>
            </a:r>
          </a:p>
          <a:p>
            <a:pPr marL="0" indent="0">
              <a:buNone/>
            </a:pPr>
            <a:endParaRPr lang="en-US" altLang="en-US" sz="2400" dirty="0"/>
          </a:p>
          <a:p>
            <a:endParaRPr lang="en-US" altLang="en-US" sz="2400" dirty="0"/>
          </a:p>
          <a:p>
            <a:pPr marL="0" indent="0">
              <a:buNone/>
            </a:pPr>
            <a:endParaRPr lang="en-US" altLang="en-US" sz="2400"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33</a:t>
            </a:fld>
            <a:endParaRPr lang="en-US" dirty="0"/>
          </a:p>
        </p:txBody>
      </p:sp>
      <p:sp>
        <p:nvSpPr>
          <p:cNvPr id="6" name="Title 1"/>
          <p:cNvSpPr txBox="1">
            <a:spLocks/>
          </p:cNvSpPr>
          <p:nvPr/>
        </p:nvSpPr>
        <p:spPr>
          <a:xfrm>
            <a:off x="756383" y="486416"/>
            <a:ext cx="63166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3200" smtClean="0"/>
              <a:t>HB 659 – Transparency of local school systems and schools</a:t>
            </a:r>
            <a:endParaRPr lang="en-US" sz="3200" dirty="0"/>
          </a:p>
        </p:txBody>
      </p:sp>
    </p:spTree>
    <p:extLst>
      <p:ext uri="{BB962C8B-B14F-4D97-AF65-F5344CB8AC3E}">
        <p14:creationId xmlns:p14="http://schemas.microsoft.com/office/powerpoint/2010/main" val="2003142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442" y="1825625"/>
            <a:ext cx="8445260" cy="4351338"/>
          </a:xfrm>
        </p:spPr>
        <p:txBody>
          <a:bodyPr>
            <a:normAutofit/>
          </a:bodyPr>
          <a:lstStyle/>
          <a:p>
            <a:r>
              <a:rPr lang="en-US" altLang="en-US" sz="2400" u="sng" dirty="0"/>
              <a:t>Required Links to Other Information on School District’s webpage:</a:t>
            </a:r>
            <a:endParaRPr lang="en-US" altLang="en-US" sz="2400" dirty="0"/>
          </a:p>
          <a:p>
            <a:pPr lvl="1"/>
            <a:r>
              <a:rPr lang="en-US" altLang="en-US" dirty="0" smtClean="0"/>
              <a:t>Annual budget submitted to the State Board of Education </a:t>
            </a:r>
          </a:p>
          <a:p>
            <a:pPr lvl="1"/>
            <a:r>
              <a:rPr lang="en-US" altLang="en-US" dirty="0" smtClean="0"/>
              <a:t>Annual personnel report prepared by the state auditor</a:t>
            </a:r>
          </a:p>
          <a:p>
            <a:pPr lvl="1"/>
            <a:r>
              <a:rPr lang="en-US" altLang="en-US" dirty="0" smtClean="0"/>
              <a:t>Most recent audit</a:t>
            </a:r>
          </a:p>
          <a:p>
            <a:pPr lvl="1"/>
            <a:r>
              <a:rPr lang="en-US" altLang="en-US" dirty="0" smtClean="0"/>
              <a:t>Any findings of irregularities or budget deficits reported by DOAA</a:t>
            </a:r>
          </a:p>
          <a:p>
            <a:pPr lvl="1"/>
            <a:r>
              <a:rPr lang="en-US" altLang="en-US" dirty="0" smtClean="0"/>
              <a:t>Annual SPLOST Schedule as required to be provided to DOAA</a:t>
            </a:r>
          </a:p>
          <a:p>
            <a:pPr lvl="1"/>
            <a:endParaRPr lang="en-US" altLang="en-US" dirty="0" smtClean="0"/>
          </a:p>
          <a:p>
            <a:pPr marL="0" indent="0">
              <a:buNone/>
            </a:pPr>
            <a:endParaRPr lang="en-US" altLang="en-US" sz="2400" dirty="0"/>
          </a:p>
          <a:p>
            <a:endParaRPr lang="en-US" altLang="en-US" sz="2400" dirty="0"/>
          </a:p>
          <a:p>
            <a:pPr marL="0" indent="0">
              <a:buNone/>
            </a:pPr>
            <a:endParaRPr lang="en-US" altLang="en-US" sz="2400"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34</a:t>
            </a:fld>
            <a:endParaRPr lang="en-US" dirty="0"/>
          </a:p>
        </p:txBody>
      </p:sp>
      <p:sp>
        <p:nvSpPr>
          <p:cNvPr id="7" name="Title 1"/>
          <p:cNvSpPr>
            <a:spLocks noGrp="1"/>
          </p:cNvSpPr>
          <p:nvPr>
            <p:ph type="title"/>
          </p:nvPr>
        </p:nvSpPr>
        <p:spPr>
          <a:xfrm>
            <a:off x="603983" y="334016"/>
            <a:ext cx="6316630" cy="1325563"/>
          </a:xfrm>
        </p:spPr>
        <p:txBody>
          <a:bodyPr>
            <a:noAutofit/>
          </a:bodyPr>
          <a:lstStyle/>
          <a:p>
            <a:r>
              <a:rPr lang="en-US" sz="3200" smtClean="0"/>
              <a:t>HB 659 – Transparency of local school systems and schools</a:t>
            </a:r>
            <a:endParaRPr lang="en-US" sz="3200" dirty="0"/>
          </a:p>
        </p:txBody>
      </p:sp>
    </p:spTree>
    <p:extLst>
      <p:ext uri="{BB962C8B-B14F-4D97-AF65-F5344CB8AC3E}">
        <p14:creationId xmlns:p14="http://schemas.microsoft.com/office/powerpoint/2010/main" val="1610901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u="sng" dirty="0"/>
              <a:t>WHEN?</a:t>
            </a:r>
            <a:endParaRPr lang="en-US" altLang="en-US" dirty="0"/>
          </a:p>
          <a:p>
            <a:pPr lvl="1">
              <a:lnSpc>
                <a:spcPct val="100000"/>
              </a:lnSpc>
              <a:spcBef>
                <a:spcPts val="1200"/>
              </a:spcBef>
            </a:pPr>
            <a:r>
              <a:rPr lang="en-US" altLang="en-US" sz="2800" dirty="0" err="1" smtClean="0"/>
              <a:t>GaDOE</a:t>
            </a:r>
            <a:r>
              <a:rPr lang="en-US" altLang="en-US" sz="2800" dirty="0" smtClean="0"/>
              <a:t> must have rules and regulations developed by January 1, 2017.  Must include a template and definitions of budget and expenditure categories and line items.</a:t>
            </a:r>
          </a:p>
          <a:p>
            <a:pPr lvl="1">
              <a:lnSpc>
                <a:spcPct val="100000"/>
              </a:lnSpc>
              <a:spcBef>
                <a:spcPts val="1200"/>
              </a:spcBef>
            </a:pPr>
            <a:r>
              <a:rPr lang="en-US" altLang="en-US" sz="2800" dirty="0" smtClean="0"/>
              <a:t>School Districts and State Charter Schools shall comply by October 31, 2017.</a:t>
            </a:r>
          </a:p>
          <a:p>
            <a:pPr lvl="1"/>
            <a:endParaRPr lang="en-US" altLang="en-US" dirty="0" smtClean="0"/>
          </a:p>
          <a:p>
            <a:pPr marL="0" indent="0">
              <a:buNone/>
            </a:pPr>
            <a:endParaRPr lang="en-US" altLang="en-US" sz="2400" dirty="0"/>
          </a:p>
          <a:p>
            <a:endParaRPr lang="en-US" altLang="en-US" sz="2400" dirty="0"/>
          </a:p>
          <a:p>
            <a:pPr marL="0" indent="0">
              <a:buNone/>
            </a:pPr>
            <a:endParaRPr lang="en-US" altLang="en-US" sz="2400" dirty="0"/>
          </a:p>
        </p:txBody>
      </p:sp>
      <p:sp>
        <p:nvSpPr>
          <p:cNvPr id="4" name="Date Placeholder 3"/>
          <p:cNvSpPr>
            <a:spLocks noGrp="1"/>
          </p:cNvSpPr>
          <p:nvPr>
            <p:ph type="dt" sz="half" idx="4294967295"/>
          </p:nvPr>
        </p:nvSpPr>
        <p:spPr>
          <a:xfrm>
            <a:off x="1614488" y="5624514"/>
            <a:ext cx="1543050" cy="273844"/>
          </a:xfrm>
          <a:prstGeom prst="rect">
            <a:avLst/>
          </a:prstGeom>
        </p:spPr>
        <p:txBody>
          <a:bodyPr/>
          <a:lstStyle/>
          <a:p>
            <a:fld id="{4DAE6870-AD18-448A-9B2A-0EFE6DC7B06B}" type="datetime1">
              <a:rPr lang="en-US" smtClean="0"/>
              <a:t>3/29/2016</a:t>
            </a:fld>
            <a:endParaRPr lang="en-US" dirty="0"/>
          </a:p>
        </p:txBody>
      </p:sp>
      <p:sp>
        <p:nvSpPr>
          <p:cNvPr id="5" name="Slide Number Placeholder 4"/>
          <p:cNvSpPr>
            <a:spLocks noGrp="1"/>
          </p:cNvSpPr>
          <p:nvPr>
            <p:ph type="sldNum" sz="quarter" idx="4294967295"/>
          </p:nvPr>
        </p:nvSpPr>
        <p:spPr>
          <a:xfrm>
            <a:off x="5986463" y="5624514"/>
            <a:ext cx="1543050" cy="273844"/>
          </a:xfrm>
          <a:prstGeom prst="rect">
            <a:avLst/>
          </a:prstGeom>
        </p:spPr>
        <p:txBody>
          <a:bodyPr/>
          <a:lstStyle/>
          <a:p>
            <a:fld id="{B63E4CEF-BB1E-48C7-AE93-F39F6AA99AD7}" type="slidenum">
              <a:rPr lang="en-US" smtClean="0"/>
              <a:pPr/>
              <a:t>35</a:t>
            </a:fld>
            <a:endParaRPr lang="en-US" dirty="0"/>
          </a:p>
        </p:txBody>
      </p:sp>
      <p:sp>
        <p:nvSpPr>
          <p:cNvPr id="7" name="Title 1"/>
          <p:cNvSpPr>
            <a:spLocks noGrp="1"/>
          </p:cNvSpPr>
          <p:nvPr>
            <p:ph type="title"/>
          </p:nvPr>
        </p:nvSpPr>
        <p:spPr>
          <a:xfrm>
            <a:off x="603983" y="334016"/>
            <a:ext cx="6316630" cy="1325563"/>
          </a:xfrm>
        </p:spPr>
        <p:txBody>
          <a:bodyPr>
            <a:noAutofit/>
          </a:bodyPr>
          <a:lstStyle/>
          <a:p>
            <a:r>
              <a:rPr lang="en-US" sz="3200" smtClean="0"/>
              <a:t>HB 659 – Transparency of local school systems and schools</a:t>
            </a:r>
            <a:endParaRPr lang="en-US" sz="3200" dirty="0"/>
          </a:p>
        </p:txBody>
      </p:sp>
    </p:spTree>
    <p:extLst>
      <p:ext uri="{BB962C8B-B14F-4D97-AF65-F5344CB8AC3E}">
        <p14:creationId xmlns:p14="http://schemas.microsoft.com/office/powerpoint/2010/main" val="423978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3983" y="334016"/>
            <a:ext cx="6316630" cy="1325563"/>
          </a:xfrm>
        </p:spPr>
        <p:txBody>
          <a:bodyPr>
            <a:normAutofit/>
          </a:bodyPr>
          <a:lstStyle/>
          <a:p>
            <a:pPr algn="ctr"/>
            <a:r>
              <a:rPr lang="en-US" u="sng" dirty="0" smtClean="0"/>
              <a:t>Bandwidth</a:t>
            </a:r>
            <a:endParaRPr lang="en-US" u="sng" dirty="0"/>
          </a:p>
        </p:txBody>
      </p:sp>
      <p:sp>
        <p:nvSpPr>
          <p:cNvPr id="2" name="Content Placeholder 1"/>
          <p:cNvSpPr>
            <a:spLocks noGrp="1"/>
          </p:cNvSpPr>
          <p:nvPr>
            <p:ph idx="1"/>
          </p:nvPr>
        </p:nvSpPr>
        <p:spPr/>
        <p:txBody>
          <a:bodyPr/>
          <a:lstStyle/>
          <a:p>
            <a:r>
              <a:rPr lang="en-US" dirty="0" smtClean="0"/>
              <a:t>100 MBPS for every public school in Georgia</a:t>
            </a:r>
          </a:p>
          <a:p>
            <a:pPr marL="0" indent="0">
              <a:buNone/>
            </a:pPr>
            <a:endParaRPr lang="en-US" dirty="0" smtClean="0"/>
          </a:p>
          <a:p>
            <a:r>
              <a:rPr lang="en-US" dirty="0" smtClean="0"/>
              <a:t>$9MM per year – 5MM State, 4MM </a:t>
            </a:r>
            <a:r>
              <a:rPr lang="en-US" dirty="0" err="1" smtClean="0"/>
              <a:t>eRate</a:t>
            </a:r>
            <a:endParaRPr lang="en-US" dirty="0"/>
          </a:p>
        </p:txBody>
      </p:sp>
    </p:spTree>
    <p:extLst>
      <p:ext uri="{BB962C8B-B14F-4D97-AF65-F5344CB8AC3E}">
        <p14:creationId xmlns:p14="http://schemas.microsoft.com/office/powerpoint/2010/main" val="1733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a:r>
              <a:rPr lang="en-US" u="sng" dirty="0" smtClean="0"/>
              <a:t>Bandwidth Utilization</a:t>
            </a:r>
            <a:endParaRPr lang="en-US" u="sng" dirty="0"/>
          </a:p>
        </p:txBody>
      </p:sp>
      <p:sp>
        <p:nvSpPr>
          <p:cNvPr id="3" name="Content Placeholder 2"/>
          <p:cNvSpPr>
            <a:spLocks noGrp="1"/>
          </p:cNvSpPr>
          <p:nvPr>
            <p:ph sz="half" idx="2"/>
          </p:nvPr>
        </p:nvSpPr>
        <p:spPr/>
        <p:txBody>
          <a:bodyPr/>
          <a:lstStyle/>
          <a:p>
            <a:r>
              <a:rPr lang="en-US" dirty="0" smtClean="0"/>
              <a:t>Gold – 41 &amp; Up</a:t>
            </a:r>
          </a:p>
          <a:p>
            <a:r>
              <a:rPr lang="en-US" dirty="0" smtClean="0"/>
              <a:t>Blue – 26-40</a:t>
            </a:r>
          </a:p>
          <a:p>
            <a:r>
              <a:rPr lang="en-US" dirty="0" smtClean="0"/>
              <a:t>Green – 10-25</a:t>
            </a:r>
          </a:p>
          <a:p>
            <a:r>
              <a:rPr lang="en-US" dirty="0" smtClean="0"/>
              <a:t>Red – 0-9</a:t>
            </a:r>
          </a:p>
          <a:p>
            <a:endParaRPr lang="en-US" dirty="0"/>
          </a:p>
          <a:p>
            <a:endParaRPr lang="en-US" dirty="0" smtClean="0"/>
          </a:p>
          <a:p>
            <a:pPr marL="0" indent="0">
              <a:buNone/>
            </a:pPr>
            <a:r>
              <a:rPr lang="en-US" dirty="0" err="1" smtClean="0"/>
              <a:t>eRate</a:t>
            </a:r>
            <a:r>
              <a:rPr lang="en-US" dirty="0" smtClean="0"/>
              <a:t> funding is at risk!</a:t>
            </a:r>
          </a:p>
          <a:p>
            <a:endParaRPr lang="en-US" dirty="0"/>
          </a:p>
        </p:txBody>
      </p:sp>
      <p:pic>
        <p:nvPicPr>
          <p:cNvPr id="4" name="Content Placeholder 3"/>
          <p:cNvPicPr>
            <a:picLocks noGrp="1" noChangeAspect="1"/>
          </p:cNvPicPr>
          <p:nvPr>
            <p:ph sz="half" idx="1"/>
          </p:nvPr>
        </p:nvPicPr>
        <p:blipFill rotWithShape="1">
          <a:blip r:embed="rId2" cstate="print">
            <a:extLst>
              <a:ext uri="{BEBA8EAE-BF5A-486C-A8C5-ECC9F3942E4B}">
                <a14:imgProps xmlns:a14="http://schemas.microsoft.com/office/drawing/2010/main">
                  <a14:imgLayer r:embed="rId3">
                    <a14:imgEffect>
                      <a14:backgroundRemoval t="14327" b="93983" l="3956" r="94438"/>
                    </a14:imgEffect>
                  </a14:imgLayer>
                </a14:imgProps>
              </a:ext>
              <a:ext uri="{28A0092B-C50C-407E-A947-70E740481C1C}">
                <a14:useLocalDpi xmlns:a14="http://schemas.microsoft.com/office/drawing/2010/main" val="0"/>
              </a:ext>
            </a:extLst>
          </a:blip>
          <a:srcRect t="14294" b="6955"/>
          <a:stretch/>
        </p:blipFill>
        <p:spPr>
          <a:xfrm>
            <a:off x="0" y="1817497"/>
            <a:ext cx="4304581" cy="4387359"/>
          </a:xfrm>
        </p:spPr>
      </p:pic>
    </p:spTree>
    <p:extLst>
      <p:ext uri="{BB962C8B-B14F-4D97-AF65-F5344CB8AC3E}">
        <p14:creationId xmlns:p14="http://schemas.microsoft.com/office/powerpoint/2010/main" val="17337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7236" y="334016"/>
            <a:ext cx="7707274" cy="1325563"/>
          </a:xfrm>
        </p:spPr>
        <p:txBody>
          <a:bodyPr>
            <a:normAutofit/>
          </a:bodyPr>
          <a:lstStyle/>
          <a:p>
            <a:pPr algn="ctr"/>
            <a:r>
              <a:rPr lang="en-US" u="sng" dirty="0" smtClean="0"/>
              <a:t>Bandwidth Utilization</a:t>
            </a:r>
            <a:endParaRPr lang="en-US" u="sng" dirty="0"/>
          </a:p>
        </p:txBody>
      </p:sp>
      <p:pic>
        <p:nvPicPr>
          <p:cNvPr id="6"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208" t="7578" r="5041" b="10938"/>
          <a:stretch/>
        </p:blipFill>
        <p:spPr>
          <a:xfrm>
            <a:off x="615820" y="1659579"/>
            <a:ext cx="7389845" cy="4489295"/>
          </a:xfrm>
        </p:spPr>
      </p:pic>
    </p:spTree>
    <p:extLst>
      <p:ext uri="{BB962C8B-B14F-4D97-AF65-F5344CB8AC3E}">
        <p14:creationId xmlns:p14="http://schemas.microsoft.com/office/powerpoint/2010/main" val="2428315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334016"/>
            <a:ext cx="7099540" cy="1325563"/>
          </a:xfrm>
        </p:spPr>
        <p:txBody>
          <a:bodyPr>
            <a:normAutofit/>
          </a:bodyPr>
          <a:lstStyle/>
          <a:p>
            <a:pPr algn="ctr"/>
            <a:r>
              <a:rPr lang="en-US" sz="4000" u="sng" dirty="0" smtClean="0"/>
              <a:t>Dependency on Technology</a:t>
            </a:r>
            <a:endParaRPr lang="en-US" sz="4000" u="sng" dirty="0"/>
          </a:p>
        </p:txBody>
      </p:sp>
      <p:sp>
        <p:nvSpPr>
          <p:cNvPr id="2" name="Content Placeholder 1"/>
          <p:cNvSpPr>
            <a:spLocks noGrp="1"/>
          </p:cNvSpPr>
          <p:nvPr>
            <p:ph idx="1"/>
          </p:nvPr>
        </p:nvSpPr>
        <p:spPr/>
        <p:txBody>
          <a:bodyPr/>
          <a:lstStyle/>
          <a:p>
            <a:r>
              <a:rPr lang="en-US" dirty="0" smtClean="0"/>
              <a:t>Increases in 1 to 1 initiatives</a:t>
            </a:r>
          </a:p>
          <a:p>
            <a:r>
              <a:rPr lang="en-US" dirty="0" smtClean="0"/>
              <a:t>Increases in BYOD</a:t>
            </a:r>
          </a:p>
          <a:p>
            <a:r>
              <a:rPr lang="en-US" dirty="0" smtClean="0"/>
              <a:t>Increases in </a:t>
            </a:r>
            <a:r>
              <a:rPr lang="en-US" dirty="0"/>
              <a:t>o</a:t>
            </a:r>
            <a:r>
              <a:rPr lang="en-US" dirty="0" smtClean="0"/>
              <a:t>nline testing</a:t>
            </a:r>
          </a:p>
          <a:p>
            <a:r>
              <a:rPr lang="en-US" dirty="0" smtClean="0"/>
              <a:t>Increases in wireless networks</a:t>
            </a:r>
          </a:p>
          <a:p>
            <a:endParaRPr lang="en-US" dirty="0" smtClean="0"/>
          </a:p>
          <a:p>
            <a:pPr marL="0" indent="0">
              <a:buNone/>
            </a:pPr>
            <a:r>
              <a:rPr lang="en-US" dirty="0" smtClean="0"/>
              <a:t>Has your technology budget increased to support these initiatives?</a:t>
            </a:r>
            <a:endParaRPr lang="en-US" dirty="0"/>
          </a:p>
        </p:txBody>
      </p:sp>
    </p:spTree>
    <p:extLst>
      <p:ext uri="{BB962C8B-B14F-4D97-AF65-F5344CB8AC3E}">
        <p14:creationId xmlns:p14="http://schemas.microsoft.com/office/powerpoint/2010/main" val="58193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3517" y="646981"/>
            <a:ext cx="6806241" cy="1012598"/>
          </a:xfrm>
        </p:spPr>
        <p:txBody>
          <a:bodyPr>
            <a:normAutofit fontScale="90000"/>
          </a:bodyPr>
          <a:lstStyle/>
          <a:p>
            <a:pPr algn="ctr"/>
            <a:r>
              <a:rPr lang="en-US" sz="4000" u="sng" dirty="0" smtClean="0"/>
              <a:t>Number of Technology Staff</a:t>
            </a:r>
            <a:endParaRPr lang="en-US" sz="4000" u="sng" dirty="0"/>
          </a:p>
        </p:txBody>
      </p:sp>
      <p:sp>
        <p:nvSpPr>
          <p:cNvPr id="2" name="Content Placeholder 1"/>
          <p:cNvSpPr>
            <a:spLocks noGrp="1"/>
          </p:cNvSpPr>
          <p:nvPr>
            <p:ph idx="1"/>
          </p:nvPr>
        </p:nvSpPr>
        <p:spPr/>
        <p:txBody>
          <a:bodyPr/>
          <a:lstStyle/>
          <a:p>
            <a:r>
              <a:rPr lang="en-US" dirty="0" smtClean="0"/>
              <a:t>2013 - 1400</a:t>
            </a:r>
          </a:p>
          <a:p>
            <a:r>
              <a:rPr lang="en-US" dirty="0" smtClean="0"/>
              <a:t>Today – 1533</a:t>
            </a:r>
          </a:p>
          <a:p>
            <a:r>
              <a:rPr lang="en-US" dirty="0" smtClean="0"/>
              <a:t>Staff increased by 9%</a:t>
            </a:r>
          </a:p>
          <a:p>
            <a:r>
              <a:rPr lang="en-US" dirty="0" smtClean="0"/>
              <a:t>Online testing increased more than 50%.</a:t>
            </a:r>
          </a:p>
          <a:p>
            <a:r>
              <a:rPr lang="en-US" dirty="0" smtClean="0"/>
              <a:t>This spring over 70% will be online.</a:t>
            </a:r>
          </a:p>
          <a:p>
            <a:pPr marL="0" indent="0">
              <a:buNone/>
            </a:pPr>
            <a:endParaRPr lang="en-US" dirty="0"/>
          </a:p>
        </p:txBody>
      </p:sp>
    </p:spTree>
    <p:extLst>
      <p:ext uri="{BB962C8B-B14F-4D97-AF65-F5344CB8AC3E}">
        <p14:creationId xmlns:p14="http://schemas.microsoft.com/office/powerpoint/2010/main" val="4031667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a:r>
              <a:rPr lang="en-US" u="sng" dirty="0" smtClean="0"/>
              <a:t>Online Testing Growth</a:t>
            </a:r>
            <a:endParaRPr lang="en-US" u="sng" dirty="0"/>
          </a:p>
        </p:txBody>
      </p:sp>
      <p:sp>
        <p:nvSpPr>
          <p:cNvPr id="3" name="Content Placeholder 2"/>
          <p:cNvSpPr>
            <a:spLocks noGrp="1"/>
          </p:cNvSpPr>
          <p:nvPr>
            <p:ph sz="half" idx="2"/>
          </p:nvPr>
        </p:nvSpPr>
        <p:spPr/>
        <p:txBody>
          <a:bodyPr/>
          <a:lstStyle/>
          <a:p>
            <a:r>
              <a:rPr lang="en-US" dirty="0" smtClean="0"/>
              <a:t>Purple – 76%-100%</a:t>
            </a:r>
          </a:p>
          <a:p>
            <a:r>
              <a:rPr lang="en-US" dirty="0" smtClean="0"/>
              <a:t>Blue – 51%-75%</a:t>
            </a:r>
          </a:p>
          <a:p>
            <a:r>
              <a:rPr lang="en-US" dirty="0" smtClean="0"/>
              <a:t>Green – 26%-50%</a:t>
            </a:r>
          </a:p>
          <a:p>
            <a:r>
              <a:rPr lang="en-US" dirty="0" smtClean="0"/>
              <a:t>Orange – 0%-25%</a:t>
            </a:r>
          </a:p>
          <a:p>
            <a:r>
              <a:rPr lang="en-US" dirty="0" smtClean="0"/>
              <a:t>White – No Data</a:t>
            </a:r>
            <a:endParaRPr lang="en-US" dirty="0"/>
          </a:p>
        </p:txBody>
      </p:sp>
      <p:sp>
        <p:nvSpPr>
          <p:cNvPr id="5" name="Rectangle 4"/>
          <p:cNvSpPr/>
          <p:nvPr/>
        </p:nvSpPr>
        <p:spPr>
          <a:xfrm>
            <a:off x="261257" y="6055567"/>
            <a:ext cx="1352939" cy="13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11967" y="1544128"/>
            <a:ext cx="4373770" cy="4600081"/>
            <a:chOff x="111965" y="1446246"/>
            <a:chExt cx="4603327" cy="4749281"/>
          </a:xfrm>
        </p:grpSpPr>
        <p:pic>
          <p:nvPicPr>
            <p:cNvPr id="9"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136" b="93410" l="4821" r="94438">
                          <a14:foregroundMark x1="38937" y1="35530" x2="38937" y2="35530"/>
                          <a14:foregroundMark x1="41904" y1="35244" x2="41904" y2="35244"/>
                          <a14:foregroundMark x1="24842" y1="54292" x2="24842" y2="54292"/>
                        </a14:backgroundRemoval>
                      </a14:imgEffect>
                    </a14:imgLayer>
                  </a14:imgProps>
                </a:ext>
                <a:ext uri="{28A0092B-C50C-407E-A947-70E740481C1C}">
                  <a14:useLocalDpi xmlns:a14="http://schemas.microsoft.com/office/drawing/2010/main" val="0"/>
                </a:ext>
              </a:extLst>
            </a:blip>
            <a:srcRect t="14295" b="6530"/>
            <a:stretch/>
          </p:blipFill>
          <p:spPr>
            <a:xfrm>
              <a:off x="111965" y="1446246"/>
              <a:ext cx="4603327" cy="4717143"/>
            </a:xfrm>
            <a:prstGeom prst="rect">
              <a:avLst/>
            </a:prstGeom>
          </p:spPr>
        </p:pic>
        <p:sp>
          <p:nvSpPr>
            <p:cNvPr id="10" name="Rectangle 9"/>
            <p:cNvSpPr/>
            <p:nvPr/>
          </p:nvSpPr>
          <p:spPr>
            <a:xfrm>
              <a:off x="289248" y="6055567"/>
              <a:ext cx="1352939" cy="13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2404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GaDOE-PowerPoint-WhiteTemplate</Template>
  <TotalTime>7227</TotalTime>
  <Words>1911</Words>
  <Application>Microsoft Office PowerPoint</Application>
  <PresentationFormat>On-screen Show (4:3)</PresentationFormat>
  <Paragraphs>284</Paragraphs>
  <Slides>35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Arial Rounded MT Bold</vt:lpstr>
      <vt:lpstr>Calibri</vt:lpstr>
      <vt:lpstr>GaDOE-PowerPoint-WhiteTemplate</vt:lpstr>
      <vt:lpstr>Technology Service Update</vt:lpstr>
      <vt:lpstr>LDS</vt:lpstr>
      <vt:lpstr>LDS</vt:lpstr>
      <vt:lpstr>Bandwidth</vt:lpstr>
      <vt:lpstr>Bandwidth Utilization</vt:lpstr>
      <vt:lpstr>Bandwidth Utilization</vt:lpstr>
      <vt:lpstr>Dependency on Technology</vt:lpstr>
      <vt:lpstr>Number of Technology Staff</vt:lpstr>
      <vt:lpstr>Online Testing Growth</vt:lpstr>
      <vt:lpstr>2016 Legislative Update</vt:lpstr>
      <vt:lpstr>AGENDA</vt:lpstr>
      <vt:lpstr>AFY 2016</vt:lpstr>
      <vt:lpstr>AFY 2016</vt:lpstr>
      <vt:lpstr>AFY 2016</vt:lpstr>
      <vt:lpstr>FY 2017 QBE and Other State Grants </vt:lpstr>
      <vt:lpstr>Initial FY 2017 QBE</vt:lpstr>
      <vt:lpstr>FY 2017 Other Categorical Grants</vt:lpstr>
      <vt:lpstr>Nursing – FY 17</vt:lpstr>
      <vt:lpstr>2017 Transportation Funds</vt:lpstr>
      <vt:lpstr>2017 Transportation Funds</vt:lpstr>
      <vt:lpstr>2017 Nutrition</vt:lpstr>
      <vt:lpstr>2017 Nutrition</vt:lpstr>
      <vt:lpstr>2017 Equalization</vt:lpstr>
      <vt:lpstr>2017 Equalization</vt:lpstr>
      <vt:lpstr>2017 Austerity</vt:lpstr>
      <vt:lpstr>2017 Austerity</vt:lpstr>
      <vt:lpstr>State Health Benefit Plan</vt:lpstr>
      <vt:lpstr>TRS</vt:lpstr>
      <vt:lpstr>HB 65 – Budget Hearings - passed</vt:lpstr>
      <vt:lpstr>HB 65 – Budget Hearings</vt:lpstr>
      <vt:lpstr>HB 65 – Budget Hearings</vt:lpstr>
      <vt:lpstr>HB 659 – Transparency of local school systems and schools</vt:lpstr>
      <vt:lpstr>PowerPoint Presentation</vt:lpstr>
      <vt:lpstr>HB 659 – Transparency of local school systems and schools</vt:lpstr>
      <vt:lpstr>HB 659 – Transparency of local school systems and schools</vt:lpstr>
    </vt:vector>
  </TitlesOfParts>
  <Company>Georgia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Technology Services</dc:title>
  <dc:creator>Chara Lee</dc:creator>
  <cp:lastModifiedBy>Matt Cardoza</cp:lastModifiedBy>
  <cp:revision>31</cp:revision>
  <dcterms:created xsi:type="dcterms:W3CDTF">2015-02-02T18:42:52Z</dcterms:created>
  <dcterms:modified xsi:type="dcterms:W3CDTF">2016-03-30T01:19:54Z</dcterms:modified>
</cp:coreProperties>
</file>