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handoutMasterIdLst>
    <p:handoutMasterId r:id="rId38"/>
  </p:handoutMasterIdLst>
  <p:sldIdLst>
    <p:sldId id="271" r:id="rId3"/>
    <p:sldId id="446" r:id="rId4"/>
    <p:sldId id="472" r:id="rId5"/>
    <p:sldId id="473" r:id="rId6"/>
    <p:sldId id="474" r:id="rId7"/>
    <p:sldId id="486" r:id="rId8"/>
    <p:sldId id="475" r:id="rId9"/>
    <p:sldId id="476" r:id="rId10"/>
    <p:sldId id="477" r:id="rId11"/>
    <p:sldId id="478" r:id="rId12"/>
    <p:sldId id="480" r:id="rId13"/>
    <p:sldId id="482" r:id="rId14"/>
    <p:sldId id="483" r:id="rId15"/>
    <p:sldId id="484" r:id="rId16"/>
    <p:sldId id="485" r:id="rId17"/>
    <p:sldId id="447" r:id="rId18"/>
    <p:sldId id="487" r:id="rId19"/>
    <p:sldId id="488" r:id="rId20"/>
    <p:sldId id="448" r:id="rId21"/>
    <p:sldId id="491" r:id="rId22"/>
    <p:sldId id="492" r:id="rId23"/>
    <p:sldId id="495" r:id="rId24"/>
    <p:sldId id="497" r:id="rId25"/>
    <p:sldId id="498" r:id="rId26"/>
    <p:sldId id="469" r:id="rId27"/>
    <p:sldId id="499" r:id="rId28"/>
    <p:sldId id="501" r:id="rId29"/>
    <p:sldId id="500" r:id="rId30"/>
    <p:sldId id="502" r:id="rId31"/>
    <p:sldId id="503" r:id="rId32"/>
    <p:sldId id="504" r:id="rId33"/>
    <p:sldId id="505" r:id="rId34"/>
    <p:sldId id="506" r:id="rId35"/>
    <p:sldId id="46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801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404ADA-E245-426F-9F79-B79C4C5196F4}" type="datetimeFigureOut">
              <a:rPr lang="en-US" smtClean="0"/>
              <a:pPr/>
              <a:t>10/14/2015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E6DF-6D81-4911-AEE0-E6B4C8B93A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782868-FF79-4B59-BA09-22EE8893E5F2}" type="datetimeFigureOut">
              <a:rPr lang="en-US" smtClean="0"/>
              <a:pPr/>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9D5BBB-FA89-420C-AFB6-59D703DD47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D8452-5CEA-473E-AEBD-7BB81A13F76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8D8452-5CEA-473E-AEBD-7BB81A13F768}"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ases.justia.com/federal/district-courts/virginia/vaedce/4:2015cv00054/321927/57/0.pdf?ts=144260956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CAcQjRxqFQoTCMrI79bH28cCFYucgAod2KwCIA&amp;url=http://www.wsbtv.com/news/news/local/university-officer-under-fire-after-confederate-fl/nTB39/&amp;bvm=bv.101800829,d.eXY&amp;psig=AFQjCNHbHn2MrhyUbPdAaVFNTUh5HjnQbQ&amp;ust=144139351030287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458200" cy="3048962"/>
          </a:xfrm>
        </p:spPr>
        <p:txBody>
          <a:bodyPr>
            <a:normAutofit fontScale="90000"/>
          </a:bodyPr>
          <a:lstStyle/>
          <a:p>
            <a:pPr algn="l"/>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Georgia School Superintendents Association</a:t>
            </a:r>
            <a:br>
              <a:rPr lang="en-US" sz="4000" dirty="0" smtClean="0"/>
            </a:br>
            <a:r>
              <a:rPr lang="en-US" sz="4800" dirty="0" smtClean="0"/>
              <a:t/>
            </a:r>
            <a:br>
              <a:rPr lang="en-US" sz="4800" dirty="0" smtClean="0"/>
            </a:br>
            <a:r>
              <a:rPr lang="en-US" sz="4400" b="1" dirty="0" smtClean="0"/>
              <a:t> Fall Bootstrap Conference </a:t>
            </a:r>
            <a:br>
              <a:rPr lang="en-US" sz="4400" b="1" dirty="0" smtClean="0"/>
            </a:br>
            <a:r>
              <a:rPr lang="en-US" sz="4400" b="1" dirty="0" smtClean="0"/>
              <a:t> Legal Issues Update </a:t>
            </a:r>
            <a:r>
              <a:rPr lang="en-US" sz="4400" dirty="0" smtClean="0"/>
              <a:t/>
            </a:r>
            <a:br>
              <a:rPr lang="en-US" sz="4400" dirty="0" smtClean="0"/>
            </a:br>
            <a:r>
              <a:rPr lang="en-US" sz="4400" dirty="0" smtClean="0"/>
              <a:t/>
            </a:r>
            <a:br>
              <a:rPr lang="en-US" sz="4400" dirty="0" smtClean="0"/>
            </a:br>
            <a:r>
              <a:rPr lang="en-US" sz="3600" dirty="0" smtClean="0"/>
              <a:t>October 15, 2015</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dirty="0" smtClean="0"/>
              <a:t/>
            </a:r>
            <a:br>
              <a:rPr lang="en-US" dirty="0" smtClean="0"/>
            </a:br>
            <a:endParaRPr lang="en-US" dirty="0"/>
          </a:p>
        </p:txBody>
      </p:sp>
      <p:sp>
        <p:nvSpPr>
          <p:cNvPr id="3" name="Subtitle 2"/>
          <p:cNvSpPr>
            <a:spLocks noGrp="1"/>
          </p:cNvSpPr>
          <p:nvPr>
            <p:ph type="subTitle" idx="1"/>
          </p:nvPr>
        </p:nvSpPr>
        <p:spPr>
          <a:xfrm>
            <a:off x="685800" y="3810000"/>
            <a:ext cx="8229600" cy="2362200"/>
          </a:xfrm>
        </p:spPr>
        <p:txBody>
          <a:bodyPr>
            <a:normAutofit fontScale="92500" lnSpcReduction="10000"/>
          </a:bodyPr>
          <a:lstStyle/>
          <a:p>
            <a:pPr algn="r"/>
            <a:r>
              <a:rPr lang="en-US" sz="2000" dirty="0" smtClean="0"/>
              <a:t>Phillip L. Hartley</a:t>
            </a:r>
          </a:p>
          <a:p>
            <a:pPr algn="r"/>
            <a:r>
              <a:rPr lang="en-US" sz="2000" dirty="0" smtClean="0"/>
              <a:t>Harben, Hartley &amp; Hawkins, LLP</a:t>
            </a:r>
          </a:p>
          <a:p>
            <a:pPr algn="r"/>
            <a:r>
              <a:rPr lang="en-US" sz="2000" dirty="0" smtClean="0"/>
              <a:t>340 Jesse Jewell Parkway, Suite 750</a:t>
            </a:r>
          </a:p>
          <a:p>
            <a:pPr algn="r"/>
            <a:r>
              <a:rPr lang="en-US" sz="2000" dirty="0" smtClean="0"/>
              <a:t>Gainesville, Georgia 30501</a:t>
            </a:r>
          </a:p>
          <a:p>
            <a:pPr algn="r"/>
            <a:r>
              <a:rPr lang="en-US" sz="2000" dirty="0" smtClean="0"/>
              <a:t>phartley@hhhlawyers.com </a:t>
            </a:r>
          </a:p>
          <a:p>
            <a:pPr algn="r"/>
            <a:r>
              <a:rPr lang="en-US" sz="2000" dirty="0" smtClean="0"/>
              <a:t>Telephone:  (770) 534-7341</a:t>
            </a:r>
          </a:p>
          <a:p>
            <a:pPr algn="r"/>
            <a:r>
              <a:rPr lang="en-US" sz="2000" dirty="0" smtClean="0"/>
              <a:t>Facsimile:  (770) 532-0399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62075"/>
          </a:xfrm>
        </p:spPr>
        <p:txBody>
          <a:bodyPr/>
          <a:lstStyle/>
          <a:p>
            <a:pPr algn="ctr"/>
            <a:r>
              <a:rPr lang="en-US" dirty="0" smtClean="0"/>
              <a:t>Should transgender students have a 504 Plan? </a:t>
            </a:r>
            <a:endParaRPr lang="en-US" dirty="0"/>
          </a:p>
        </p:txBody>
      </p:sp>
      <p:sp>
        <p:nvSpPr>
          <p:cNvPr id="3" name="Text Placeholder 2"/>
          <p:cNvSpPr>
            <a:spLocks noGrp="1"/>
          </p:cNvSpPr>
          <p:nvPr>
            <p:ph type="body" idx="1"/>
          </p:nvPr>
        </p:nvSpPr>
        <p:spPr>
          <a:xfrm>
            <a:off x="609600" y="2438400"/>
            <a:ext cx="7848600" cy="4038600"/>
          </a:xfrm>
        </p:spPr>
        <p:txBody>
          <a:bodyPr>
            <a:normAutofit fontScale="92500"/>
          </a:bodyPr>
          <a:lstStyle/>
          <a:p>
            <a:pPr marL="274320">
              <a:buFont typeface="Arial" pitchFamily="34" charset="0"/>
              <a:buChar char="•"/>
            </a:pPr>
            <a:r>
              <a:rPr lang="en-US" sz="3600" dirty="0" smtClean="0"/>
              <a:t> No, being transgender is not a disability</a:t>
            </a:r>
          </a:p>
          <a:p>
            <a:pPr marL="274320">
              <a:buFont typeface="Arial" pitchFamily="34" charset="0"/>
              <a:buChar char="•"/>
            </a:pPr>
            <a:r>
              <a:rPr lang="en-US" sz="3600" dirty="0" smtClean="0"/>
              <a:t> Accommodation and common sense planning is good idea, but getting together a team could involve too many people with no need to know </a:t>
            </a:r>
          </a:p>
          <a:p>
            <a:pPr marL="274320">
              <a:buFont typeface="Arial" pitchFamily="34" charset="0"/>
              <a:buChar char="•"/>
            </a:pPr>
            <a:r>
              <a:rPr lang="en-US" sz="3600" dirty="0" smtClean="0"/>
              <a:t> Handle on case by case basis with attorney advice as needed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a:t>
            </a:r>
          </a:p>
        </p:txBody>
      </p:sp>
      <p:sp>
        <p:nvSpPr>
          <p:cNvPr id="3" name="Content Placeholder 2"/>
          <p:cNvSpPr>
            <a:spLocks noGrp="1"/>
          </p:cNvSpPr>
          <p:nvPr>
            <p:ph idx="1"/>
          </p:nvPr>
        </p:nvSpPr>
        <p:spPr>
          <a:xfrm>
            <a:off x="457200" y="1219200"/>
            <a:ext cx="8229600" cy="4525963"/>
          </a:xfrm>
        </p:spPr>
        <p:txBody>
          <a:bodyPr>
            <a:noAutofit/>
          </a:bodyPr>
          <a:lstStyle/>
          <a:p>
            <a:pPr marL="274320"/>
            <a:r>
              <a:rPr lang="en-US" dirty="0" smtClean="0"/>
              <a:t>Make sure nondiscrimination procedures are in place and coordinators identified</a:t>
            </a:r>
          </a:p>
          <a:p>
            <a:pPr marL="274320"/>
            <a:r>
              <a:rPr lang="en-US" dirty="0" smtClean="0"/>
              <a:t>Train administrators and staff</a:t>
            </a:r>
          </a:p>
          <a:p>
            <a:pPr marL="274320"/>
            <a:r>
              <a:rPr lang="en-US" dirty="0" smtClean="0"/>
              <a:t>Strive for positive, harassment-free atmosphere for all students</a:t>
            </a:r>
          </a:p>
          <a:p>
            <a:pPr marL="274320">
              <a:lnSpc>
                <a:spcPct val="120000"/>
              </a:lnSpc>
            </a:pPr>
            <a:r>
              <a:rPr lang="en-US" dirty="0" smtClean="0"/>
              <a:t>Be alert to gender stereotyping, bullying and investigate immediately</a:t>
            </a:r>
          </a:p>
          <a:p>
            <a:pPr marL="274320"/>
            <a:r>
              <a:rPr lang="en-US" dirty="0" smtClean="0"/>
              <a:t>Work with legal counsel on specific  questions and issues, before you’re out on a limb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 The Latest DCL</a:t>
            </a:r>
            <a:endParaRPr lang="en-US" dirty="0"/>
          </a:p>
        </p:txBody>
      </p:sp>
      <p:sp>
        <p:nvSpPr>
          <p:cNvPr id="3" name="Content Placeholder 2"/>
          <p:cNvSpPr>
            <a:spLocks noGrp="1"/>
          </p:cNvSpPr>
          <p:nvPr>
            <p:ph idx="1"/>
          </p:nvPr>
        </p:nvSpPr>
        <p:spPr/>
        <p:txBody>
          <a:bodyPr/>
          <a:lstStyle/>
          <a:p>
            <a:r>
              <a:rPr lang="en-US" dirty="0" smtClean="0"/>
              <a:t>OCR/maybe DOJ address transgender students in the school setting</a:t>
            </a:r>
          </a:p>
          <a:p>
            <a:r>
              <a:rPr lang="en-US" dirty="0" smtClean="0"/>
              <a:t>Will it address employment issues?</a:t>
            </a:r>
          </a:p>
          <a:p>
            <a:r>
              <a:rPr lang="en-US" dirty="0" smtClean="0"/>
              <a:t>Will it have any effect on the courts?</a:t>
            </a:r>
          </a:p>
          <a:p>
            <a:r>
              <a:rPr lang="en-US" dirty="0" smtClean="0"/>
              <a:t>Will it have any effect on public opinion?</a:t>
            </a:r>
          </a:p>
          <a:p>
            <a:r>
              <a:rPr lang="en-US" dirty="0" smtClean="0"/>
              <a:t>What is its effect on school districts?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FFFF00"/>
                </a:solidFill>
                <a:hlinkClick r:id="rId2"/>
              </a:rPr>
              <a:t>G.G. v. Gloucester </a:t>
            </a:r>
            <a:r>
              <a:rPr lang="en-US" b="1" i="1" dirty="0" err="1">
                <a:solidFill>
                  <a:srgbClr val="FFFF00"/>
                </a:solidFill>
                <a:hlinkClick r:id="rId2"/>
              </a:rPr>
              <a:t>Cnty</a:t>
            </a:r>
            <a:r>
              <a:rPr lang="en-US" b="1" i="1" dirty="0">
                <a:solidFill>
                  <a:srgbClr val="FFFF00"/>
                </a:solidFill>
                <a:hlinkClick r:id="rId2"/>
              </a:rPr>
              <a:t>. Sch. Bd.</a:t>
            </a:r>
            <a:r>
              <a:rPr lang="en-US" dirty="0"/>
              <a:t>, No. 15-54 (</a:t>
            </a:r>
            <a:r>
              <a:rPr lang="en-US" dirty="0" err="1"/>
              <a:t>E.D.Va</a:t>
            </a:r>
            <a:r>
              <a:rPr lang="en-US" dirty="0"/>
              <a:t>. Sept. 17, 2015)</a:t>
            </a:r>
          </a:p>
        </p:txBody>
      </p:sp>
      <p:sp>
        <p:nvSpPr>
          <p:cNvPr id="3" name="Content Placeholder 2"/>
          <p:cNvSpPr>
            <a:spLocks noGrp="1"/>
          </p:cNvSpPr>
          <p:nvPr>
            <p:ph idx="1"/>
          </p:nvPr>
        </p:nvSpPr>
        <p:spPr/>
        <p:txBody>
          <a:bodyPr>
            <a:noAutofit/>
          </a:bodyPr>
          <a:lstStyle/>
          <a:p>
            <a:r>
              <a:rPr lang="en-US" sz="2800" dirty="0" smtClean="0"/>
              <a:t>The court dismissed the student’s claim that the school board’s policy excluding him from using the boys’ restroom based on his gender identity amounts to sex discrimination in violation of Title IX. </a:t>
            </a:r>
          </a:p>
          <a:p>
            <a:endParaRPr lang="en-US" sz="2800" dirty="0" smtClean="0"/>
          </a:p>
          <a:p>
            <a:r>
              <a:rPr lang="en-US" sz="2800" dirty="0" smtClean="0"/>
              <a:t> “The Title IX claim is precluded by Department of Education [(ED)] regulations.” Specifically, it pointed out that ED regulation 34 C.F.R. § 106.33 expressly “allows schools to provide separate bathroom facilities based upon sex, so long as the bathrooms are comparable.”</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courts say…..</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“under any fair reading, sex in Section 106.33 clearly includes biological sex.”  </a:t>
            </a:r>
          </a:p>
          <a:p>
            <a:r>
              <a:rPr lang="en-US" sz="3600" dirty="0" smtClean="0"/>
              <a:t>“Because the School Board’s policy of providing separate bathrooms on the basis of biological sex is permissible under the regulation, the Court need not decide whether sex in the Section 106.33 also includes gender identity.”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courts say…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G.G. fails to allege that the bathrooms to which he is allowed access by the School Board—the girls’ restrooms and the single-stall restrooms—are incomparable to those provided for individuals who are biologically male. </a:t>
            </a:r>
          </a:p>
          <a:p>
            <a:r>
              <a:rPr lang="en-US" dirty="0" smtClean="0"/>
              <a:t> ED’s “interpretation does not stand up to scrutiny” because “[u]</a:t>
            </a:r>
            <a:r>
              <a:rPr lang="en-US" dirty="0" err="1" smtClean="0"/>
              <a:t>nlike</a:t>
            </a:r>
            <a:r>
              <a:rPr lang="en-US" dirty="0" smtClean="0"/>
              <a:t> regulations, interpretations in opinion letters, policy statements, agency manuals, and enforcement guidelines ‘do not warrant … deference’ with regard to statutes.”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old-Dome.jpg"/>
          <p:cNvPicPr>
            <a:picLocks noGrp="1" noChangeAspect="1"/>
          </p:cNvPicPr>
          <p:nvPr>
            <p:ph idx="1"/>
          </p:nvPr>
        </p:nvPicPr>
        <p:blipFill>
          <a:blip r:embed="rId2" cstate="print"/>
          <a:stretch>
            <a:fillRect/>
          </a:stretch>
        </p:blipFill>
        <p:spPr>
          <a:xfrm>
            <a:off x="0" y="110332"/>
            <a:ext cx="9214910" cy="6900068"/>
          </a:xfrm>
        </p:spPr>
      </p:pic>
      <p:sp>
        <p:nvSpPr>
          <p:cNvPr id="2" name="Title 1"/>
          <p:cNvSpPr>
            <a:spLocks noGrp="1"/>
          </p:cNvSpPr>
          <p:nvPr>
            <p:ph type="title"/>
          </p:nvPr>
        </p:nvSpPr>
        <p:spPr>
          <a:xfrm>
            <a:off x="533400" y="533400"/>
            <a:ext cx="8229600" cy="1143000"/>
          </a:xfrm>
        </p:spPr>
        <p:txBody>
          <a:bodyPr>
            <a:noAutofit/>
          </a:bodyPr>
          <a:lstStyle/>
          <a:p>
            <a:r>
              <a:rPr lang="en-US" sz="4800" b="1" dirty="0" smtClean="0">
                <a:effectLst>
                  <a:outerShdw blurRad="38100" dist="38100" dir="2700000" algn="tl">
                    <a:srgbClr val="000000">
                      <a:alpha val="43137"/>
                    </a:srgbClr>
                  </a:outerShdw>
                </a:effectLst>
              </a:rPr>
              <a:t>STATE LEGISLATIVE ISSUES</a:t>
            </a:r>
            <a:endPar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was a busy Session…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Cyberbullying</a:t>
            </a:r>
            <a:r>
              <a:rPr lang="en-US" dirty="0" smtClean="0"/>
              <a:t> – it may be more about the change in jurisdiction and responsibility</a:t>
            </a:r>
          </a:p>
          <a:p>
            <a:r>
              <a:rPr lang="en-US" dirty="0" smtClean="0"/>
              <a:t>Privacy Compliance Officer – Another Full time position?</a:t>
            </a:r>
          </a:p>
          <a:p>
            <a:r>
              <a:rPr lang="en-US" dirty="0" smtClean="0"/>
              <a:t>Suicide Prevention – SDOE issued resource manual; training more important than policy</a:t>
            </a:r>
          </a:p>
          <a:p>
            <a:r>
              <a:rPr lang="en-US" dirty="0" smtClean="0"/>
              <a:t>Medical Interventions – </a:t>
            </a:r>
            <a:r>
              <a:rPr lang="en-US" dirty="0" err="1" smtClean="0"/>
              <a:t>epipens</a:t>
            </a:r>
            <a:r>
              <a:rPr lang="en-US" dirty="0" smtClean="0"/>
              <a:t>, inhalers, defibrillators, what’s next?</a:t>
            </a:r>
          </a:p>
          <a:p>
            <a:r>
              <a:rPr lang="en-US" dirty="0" smtClean="0"/>
              <a:t>OSD – If it survives the voters, will it survive the implementation?  And what will it mean for everyone else?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one to come…</a:t>
            </a:r>
            <a:endParaRPr lang="en-US" dirty="0"/>
          </a:p>
        </p:txBody>
      </p:sp>
      <p:sp>
        <p:nvSpPr>
          <p:cNvPr id="3" name="Content Placeholder 2"/>
          <p:cNvSpPr>
            <a:spLocks noGrp="1"/>
          </p:cNvSpPr>
          <p:nvPr>
            <p:ph idx="1"/>
          </p:nvPr>
        </p:nvSpPr>
        <p:spPr/>
        <p:txBody>
          <a:bodyPr>
            <a:normAutofit/>
          </a:bodyPr>
          <a:lstStyle/>
          <a:p>
            <a:r>
              <a:rPr lang="en-US" sz="3600" dirty="0" smtClean="0"/>
              <a:t>OSD – Are they through tinkering?</a:t>
            </a:r>
          </a:p>
          <a:p>
            <a:r>
              <a:rPr lang="en-US" sz="3600" dirty="0" smtClean="0"/>
              <a:t>180 different salary scales: How will GA react to the flexibility of Charter Systems and SWS’s</a:t>
            </a:r>
          </a:p>
          <a:p>
            <a:r>
              <a:rPr lang="en-US" sz="3600" dirty="0" smtClean="0"/>
              <a:t>Tenure – Can the Court do what a former Governor could not?</a:t>
            </a:r>
          </a:p>
          <a:p>
            <a:r>
              <a:rPr lang="en-US" sz="3600" dirty="0" smtClean="0"/>
              <a:t>And there will be surprises?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aw-inc.com/www/htdocs/images/riverside_court_house%20-%20Copy.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381000" y="228600"/>
            <a:ext cx="8229600" cy="1143000"/>
          </a:xfrm>
        </p:spPr>
        <p:txBody>
          <a:bodyPr>
            <a:normAutofit/>
          </a:bodyPr>
          <a:lstStyle/>
          <a:p>
            <a:r>
              <a:rPr lang="en-US" sz="6000" b="1" dirty="0" smtClean="0">
                <a:effectLst>
                  <a:outerShdw blurRad="38100" dist="38100" dir="2700000" algn="tl">
                    <a:srgbClr val="000000">
                      <a:alpha val="43137"/>
                    </a:srgbClr>
                  </a:outerShdw>
                </a:effectLst>
              </a:rPr>
              <a:t>Issues from the Courts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19</a:t>
            </a:fld>
            <a:endParaRPr lang="en-US"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arestream.com/uploadedImages/Public_Site/Products_and_Solutions/Medical_Imaging_and_IT/_staging/American-Flag-Government-Pa.jpg"/>
          <p:cNvPicPr>
            <a:picLocks noChangeAspect="1" noChangeArrowheads="1"/>
          </p:cNvPicPr>
          <p:nvPr/>
        </p:nvPicPr>
        <p:blipFill>
          <a:blip r:embed="rId2" cstate="print">
            <a:lum contrast="-30000"/>
          </a:blip>
          <a:srcRect/>
          <a:stretch>
            <a:fillRect/>
          </a:stretch>
        </p:blipFill>
        <p:spPr bwMode="auto">
          <a:xfrm>
            <a:off x="31766" y="0"/>
            <a:ext cx="9036543" cy="6858000"/>
          </a:xfrm>
          <a:prstGeom prst="rect">
            <a:avLst/>
          </a:prstGeom>
          <a:noFill/>
        </p:spPr>
      </p:pic>
      <p:sp>
        <p:nvSpPr>
          <p:cNvPr id="2" name="Title 1"/>
          <p:cNvSpPr>
            <a:spLocks noGrp="1"/>
          </p:cNvSpPr>
          <p:nvPr>
            <p:ph type="title"/>
          </p:nvPr>
        </p:nvSpPr>
        <p:spPr>
          <a:xfrm>
            <a:off x="533400" y="990600"/>
            <a:ext cx="8229600" cy="1143000"/>
          </a:xfrm>
        </p:spPr>
        <p:txBody>
          <a:bodyPr>
            <a:noAutofit/>
          </a:bodyPr>
          <a:lstStyle/>
          <a:p>
            <a:r>
              <a:rPr lang="en-US" sz="6000" b="1" dirty="0" smtClean="0">
                <a:effectLst>
                  <a:outerShdw blurRad="38100" dist="38100" dir="2700000" algn="tl">
                    <a:srgbClr val="000000">
                      <a:alpha val="43137"/>
                    </a:srgbClr>
                  </a:outerShdw>
                </a:effectLst>
              </a:rPr>
              <a:t>Issues from the Federal Government</a:t>
            </a:r>
            <a:endParaRPr lang="en-US" sz="6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2</a:t>
            </a:fld>
            <a:endParaRPr lang="en-US"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001"/>
          </a:xfrm>
        </p:spPr>
        <p:txBody>
          <a:bodyPr>
            <a:normAutofit/>
          </a:bodyPr>
          <a:lstStyle/>
          <a:p>
            <a:r>
              <a:rPr lang="en-US" sz="3600" b="1" dirty="0" smtClean="0"/>
              <a:t>Speech About Public Matters</a:t>
            </a:r>
            <a:endParaRPr lang="en-US" sz="3600" dirty="0"/>
          </a:p>
        </p:txBody>
      </p:sp>
      <p:sp>
        <p:nvSpPr>
          <p:cNvPr id="3" name="Content Placeholder 2"/>
          <p:cNvSpPr>
            <a:spLocks noGrp="1"/>
          </p:cNvSpPr>
          <p:nvPr>
            <p:ph idx="1"/>
          </p:nvPr>
        </p:nvSpPr>
        <p:spPr>
          <a:xfrm>
            <a:off x="381000" y="1066800"/>
            <a:ext cx="8229600" cy="5595582"/>
          </a:xfrm>
        </p:spPr>
        <p:txBody>
          <a:bodyPr/>
          <a:lstStyle/>
          <a:p>
            <a:pPr>
              <a:buNone/>
            </a:pPr>
            <a:r>
              <a:rPr lang="en-US" sz="2600" i="1" dirty="0" smtClean="0"/>
              <a:t>Duke v. </a:t>
            </a:r>
            <a:r>
              <a:rPr lang="en-US" sz="2600" i="1" dirty="0" err="1" smtClean="0"/>
              <a:t>Hamil</a:t>
            </a:r>
            <a:r>
              <a:rPr lang="en-US" sz="2600" dirty="0" smtClean="0"/>
              <a:t>, 997 F. Supp. 2d 1291 (N.D. Ga. 2014)</a:t>
            </a:r>
          </a:p>
          <a:p>
            <a:pPr>
              <a:buNone/>
            </a:pPr>
            <a:endParaRPr lang="en-US" sz="2800" dirty="0" smtClean="0"/>
          </a:p>
          <a:p>
            <a:pPr>
              <a:buNone/>
            </a:pPr>
            <a:endParaRPr lang="en-US" sz="2800" dirty="0"/>
          </a:p>
        </p:txBody>
      </p:sp>
      <p:pic>
        <p:nvPicPr>
          <p:cNvPr id="4" name="irc_mi" descr="http://media.cmgdigital.com/shared/img/videothumbs/2012/11/20/41/22/a7d7a4cc-3375-11e2-a8ba-0015171915d0.jpg">
            <a:hlinkClick r:id="rId2"/>
          </p:cNvPr>
          <p:cNvPicPr>
            <a:picLocks noChangeAspect="1"/>
          </p:cNvPicPr>
          <p:nvPr/>
        </p:nvPicPr>
        <p:blipFill>
          <a:blip r:embed="rId3" cstate="print"/>
          <a:srcRect/>
          <a:stretch>
            <a:fillRect/>
          </a:stretch>
        </p:blipFill>
        <p:spPr bwMode="auto">
          <a:xfrm>
            <a:off x="416256" y="1788284"/>
            <a:ext cx="8534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2717"/>
          </a:xfrm>
        </p:spPr>
        <p:txBody>
          <a:bodyPr>
            <a:normAutofit/>
          </a:bodyPr>
          <a:lstStyle/>
          <a:p>
            <a:r>
              <a:rPr lang="en-US" sz="4000" b="1" i="1" dirty="0" smtClean="0"/>
              <a:t>Duke v. </a:t>
            </a:r>
            <a:r>
              <a:rPr lang="en-US" sz="4000" b="1" i="1" dirty="0" err="1" smtClean="0"/>
              <a:t>Hamil</a:t>
            </a:r>
            <a:r>
              <a:rPr lang="en-US" sz="4000" b="1" dirty="0" smtClean="0"/>
              <a:t> (cont’d)</a:t>
            </a:r>
            <a:endParaRPr lang="en-US" sz="4000" b="1" dirty="0"/>
          </a:p>
        </p:txBody>
      </p:sp>
      <p:sp>
        <p:nvSpPr>
          <p:cNvPr id="3" name="Content Placeholder 2"/>
          <p:cNvSpPr>
            <a:spLocks noGrp="1"/>
          </p:cNvSpPr>
          <p:nvPr>
            <p:ph idx="1"/>
          </p:nvPr>
        </p:nvSpPr>
        <p:spPr>
          <a:xfrm>
            <a:off x="381000" y="1752600"/>
            <a:ext cx="8407021" cy="3275463"/>
          </a:xfrm>
        </p:spPr>
        <p:txBody>
          <a:bodyPr>
            <a:noAutofit/>
          </a:bodyPr>
          <a:lstStyle/>
          <a:p>
            <a:r>
              <a:rPr lang="en-US" dirty="0" smtClean="0"/>
              <a:t>Personal </a:t>
            </a:r>
            <a:r>
              <a:rPr lang="en-US" dirty="0" err="1" smtClean="0"/>
              <a:t>Facebook</a:t>
            </a:r>
            <a:r>
              <a:rPr lang="en-US" dirty="0" smtClean="0"/>
              <a:t> page, accessible only by “close friends and family”</a:t>
            </a:r>
          </a:p>
          <a:p>
            <a:r>
              <a:rPr lang="en-US" dirty="0" err="1" smtClean="0"/>
              <a:t>Facebook</a:t>
            </a:r>
            <a:r>
              <a:rPr lang="en-US" dirty="0" smtClean="0"/>
              <a:t> profile did not reference his employment at the Clayton State University Police Department or his job as a assistant chief</a:t>
            </a:r>
          </a:p>
          <a:p>
            <a:r>
              <a:rPr lang="en-US" dirty="0" smtClean="0"/>
              <a:t>Took down the post within an hour but before he did, someone provided an image of the post to local TV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365"/>
          </a:xfrm>
        </p:spPr>
        <p:txBody>
          <a:bodyPr>
            <a:normAutofit/>
          </a:bodyPr>
          <a:lstStyle/>
          <a:p>
            <a:r>
              <a:rPr lang="en-US" sz="4000" b="1" dirty="0" smtClean="0"/>
              <a:t>The Court’s Decision and Advice</a:t>
            </a:r>
            <a:endParaRPr lang="en-US" sz="4000" b="1" dirty="0"/>
          </a:p>
        </p:txBody>
      </p:sp>
      <p:sp>
        <p:nvSpPr>
          <p:cNvPr id="3" name="Content Placeholder 2"/>
          <p:cNvSpPr>
            <a:spLocks noGrp="1"/>
          </p:cNvSpPr>
          <p:nvPr>
            <p:ph idx="1"/>
          </p:nvPr>
        </p:nvSpPr>
        <p:spPr>
          <a:xfrm>
            <a:off x="457200" y="1371600"/>
            <a:ext cx="8229600" cy="4393551"/>
          </a:xfrm>
        </p:spPr>
        <p:txBody>
          <a:bodyPr>
            <a:normAutofit lnSpcReduction="10000"/>
          </a:bodyPr>
          <a:lstStyle/>
          <a:p>
            <a:r>
              <a:rPr lang="en-US" sz="2800" dirty="0" smtClean="0"/>
              <a:t>“In addition to possible internal disruption, the public attention the speech received also implicated the Department's reputation and the public's trust.”</a:t>
            </a:r>
          </a:p>
          <a:p>
            <a:pPr>
              <a:buNone/>
            </a:pPr>
            <a:endParaRPr lang="en-US" sz="2800" dirty="0" smtClean="0">
              <a:solidFill>
                <a:srgbClr val="FF0000"/>
              </a:solidFill>
            </a:endParaRPr>
          </a:p>
          <a:p>
            <a:r>
              <a:rPr lang="en-US" sz="2800" dirty="0" smtClean="0"/>
              <a:t>“Yet despite his intentions and his quick removal of it, the post became public after someone provided the image to a television station. </a:t>
            </a:r>
            <a:r>
              <a:rPr lang="en-US" sz="2800" b="1" dirty="0" smtClean="0">
                <a:solidFill>
                  <a:srgbClr val="FFFF00"/>
                </a:solidFill>
              </a:rPr>
              <a:t>This illustrates the very gamble individuals take in posting content on the Internet and the frequent lack of control one has over its further dissemination.</a:t>
            </a:r>
            <a:r>
              <a:rPr lang="en-US" sz="2800" b="1" dirty="0" smtClean="0"/>
              <a:t>”</a:t>
            </a:r>
            <a:endParaRPr lang="en-US" sz="2800" dirty="0" smtClean="0"/>
          </a:p>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447800"/>
          </a:xfrm>
        </p:spPr>
        <p:txBody>
          <a:bodyPr>
            <a:normAutofit fontScale="90000"/>
          </a:bodyPr>
          <a:lstStyle/>
          <a:p>
            <a:r>
              <a:rPr lang="en-US" sz="3600" i="1" dirty="0" smtClean="0"/>
              <a:t>CHANEY V. FAYETTE COUNTY PUBLIC SCHOOL </a:t>
            </a:r>
            <a:r>
              <a:rPr lang="en-US" sz="3600" i="1" dirty="0" err="1" smtClean="0"/>
              <a:t>dISTRICT</a:t>
            </a:r>
            <a:r>
              <a:rPr lang="en-US" sz="3600" dirty="0" smtClean="0"/>
              <a:t/>
            </a:r>
            <a:br>
              <a:rPr lang="en-US" sz="3600" dirty="0" smtClean="0"/>
            </a:br>
            <a:r>
              <a:rPr lang="en-US" sz="2700" dirty="0" smtClean="0"/>
              <a:t>U.S.D.C. NORTHERN DISTRICT OF GEORGIA</a:t>
            </a:r>
            <a:endParaRPr lang="en-US" sz="2700" dirty="0">
              <a:solidFill>
                <a:schemeClr val="tx2">
                  <a:lumMod val="9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381000" y="1828800"/>
            <a:ext cx="8229600" cy="4800600"/>
          </a:xfrm>
        </p:spPr>
        <p:txBody>
          <a:bodyPr>
            <a:noAutofit/>
          </a:bodyPr>
          <a:lstStyle/>
          <a:p>
            <a:r>
              <a:rPr lang="en-US" sz="2800" dirty="0" smtClean="0">
                <a:latin typeface="+mj-lt"/>
              </a:rPr>
              <a:t>“Chaney not only voluntarily turned over the picture to her </a:t>
            </a:r>
            <a:r>
              <a:rPr lang="en-US" sz="2800" dirty="0" err="1" smtClean="0">
                <a:latin typeface="+mj-lt"/>
              </a:rPr>
              <a:t>Facebook</a:t>
            </a:r>
            <a:r>
              <a:rPr lang="en-US" sz="2800" dirty="0" smtClean="0">
                <a:latin typeface="+mj-lt"/>
              </a:rPr>
              <a:t> friends, but she also chose to share the picture with an additional audience of unknown size, likely comprised of people Chaney did not know, subject to continuous expansion without Chaney’s approval. … By doing so, Chaney surrendered any reasonable expectation of privacy when she posted a picture to her </a:t>
            </a:r>
            <a:r>
              <a:rPr lang="en-US" sz="2800" dirty="0" err="1" smtClean="0">
                <a:latin typeface="+mj-lt"/>
              </a:rPr>
              <a:t>Facebook</a:t>
            </a:r>
            <a:r>
              <a:rPr lang="en-US" sz="2800" dirty="0" smtClean="0">
                <a:latin typeface="+mj-lt"/>
              </a:rPr>
              <a:t> profile, which she chose to share with the broadest audience available to her.  </a:t>
            </a:r>
            <a:r>
              <a:rPr lang="en-US" sz="2800" dirty="0" smtClean="0">
                <a:solidFill>
                  <a:srgbClr val="FFFF00"/>
                </a:solidFill>
                <a:latin typeface="+mj-lt"/>
              </a:rPr>
              <a:t>Thus, Chaney cannot show that society would be willing to recognize her expectation of privacy as legitimate.”  </a:t>
            </a:r>
          </a:p>
        </p:txBody>
      </p:sp>
      <p:sp>
        <p:nvSpPr>
          <p:cNvPr id="4" name="Slide Number Placeholder 3"/>
          <p:cNvSpPr>
            <a:spLocks noGrp="1"/>
          </p:cNvSpPr>
          <p:nvPr>
            <p:ph type="sldNum" sz="quarter" idx="4294967295"/>
          </p:nvPr>
        </p:nvSpPr>
        <p:spPr>
          <a:xfrm>
            <a:off x="8153400" y="6356350"/>
            <a:ext cx="533400" cy="365125"/>
          </a:xfrm>
          <a:prstGeom prst="rect">
            <a:avLst/>
          </a:prstGeom>
        </p:spPr>
        <p:txBody>
          <a:bodyPr/>
          <a:lstStyle/>
          <a:p>
            <a:fld id="{6A249CDD-7CBD-4264-BD77-D1C05AC839B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362075"/>
          </a:xfrm>
        </p:spPr>
        <p:txBody>
          <a:bodyPr/>
          <a:lstStyle/>
          <a:p>
            <a:r>
              <a:rPr lang="en-US" dirty="0" smtClean="0"/>
              <a:t>Social Media</a:t>
            </a:r>
            <a:br>
              <a:rPr lang="en-US" dirty="0" smtClean="0"/>
            </a:br>
            <a:r>
              <a:rPr lang="en-US" dirty="0" smtClean="0"/>
              <a:t>Lessons from the court</a:t>
            </a:r>
            <a:endParaRPr lang="en-US" dirty="0"/>
          </a:p>
        </p:txBody>
      </p:sp>
      <p:sp>
        <p:nvSpPr>
          <p:cNvPr id="3" name="Text Placeholder 2"/>
          <p:cNvSpPr>
            <a:spLocks noGrp="1"/>
          </p:cNvSpPr>
          <p:nvPr>
            <p:ph type="body" idx="1"/>
          </p:nvPr>
        </p:nvSpPr>
        <p:spPr>
          <a:xfrm>
            <a:off x="533400" y="2514600"/>
            <a:ext cx="7772400" cy="2438400"/>
          </a:xfrm>
        </p:spPr>
        <p:txBody>
          <a:bodyPr>
            <a:normAutofit/>
          </a:bodyPr>
          <a:lstStyle/>
          <a:p>
            <a:r>
              <a:rPr lang="en-US" sz="4000" dirty="0" smtClean="0"/>
              <a:t>You are responsible for the consequences of what you post</a:t>
            </a:r>
          </a:p>
          <a:p>
            <a:r>
              <a:rPr lang="en-US" sz="4000" dirty="0" smtClean="0"/>
              <a:t>There is no privacy on the internet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4400" dirty="0">
                <a:latin typeface="Arial" pitchFamily="34" charset="0"/>
                <a:cs typeface="Arial" pitchFamily="34" charset="0"/>
              </a:rPr>
              <a:t>Day v. Floyd County BOE, </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r>
              <a:rPr lang="en-US" sz="4400" dirty="0" smtClean="0">
                <a:latin typeface="Arial" pitchFamily="34" charset="0"/>
                <a:cs typeface="Arial" pitchFamily="34" charset="0"/>
              </a:rPr>
              <a:t>Ga</a:t>
            </a:r>
            <a:r>
              <a:rPr lang="en-US" sz="4400" dirty="0">
                <a:latin typeface="Arial" pitchFamily="34" charset="0"/>
                <a:cs typeface="Arial" pitchFamily="34" charset="0"/>
              </a:rPr>
              <a:t>. Court of Appeals</a:t>
            </a:r>
            <a:br>
              <a:rPr lang="en-US" sz="4400" dirty="0">
                <a:latin typeface="Arial" pitchFamily="34" charset="0"/>
                <a:cs typeface="Arial" pitchFamily="34" charset="0"/>
              </a:rPr>
            </a:br>
            <a:r>
              <a:rPr lang="en-US" sz="4400" b="1" dirty="0" smtClean="0">
                <a:latin typeface="Arial" pitchFamily="34" charset="0"/>
                <a:cs typeface="Arial" pitchFamily="34" charset="0"/>
              </a:rPr>
              <a:t>	</a:t>
            </a:r>
            <a:endParaRPr lang="en-US" sz="44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a:buNone/>
            </a:pPr>
            <a:endParaRPr lang="en-US" dirty="0" smtClean="0">
              <a:latin typeface="Arial" pitchFamily="34" charset="0"/>
              <a:cs typeface="Arial" pitchFamily="34" charset="0"/>
            </a:endParaRPr>
          </a:p>
          <a:p>
            <a:pPr>
              <a:buNone/>
            </a:pPr>
            <a:r>
              <a:rPr lang="en-US" sz="3400" dirty="0" smtClean="0">
                <a:latin typeface="Arial" pitchFamily="34" charset="0"/>
                <a:cs typeface="Arial" pitchFamily="34" charset="0"/>
              </a:rPr>
              <a:t>“Because [the] FDA … is among the provisions of Title 20 generally waived, a charter system is not subject to the FDA unless the system’s charter so provides or unless an exception to the general waiver contained within Title 20 applies. This is the plain and unambiguous import of the statute.”</a:t>
            </a:r>
          </a:p>
          <a:p>
            <a:pPr>
              <a:buNone/>
            </a:pPr>
            <a:endParaRPr lang="en-US" sz="3400" dirty="0" smtClean="0">
              <a:latin typeface="Arial" pitchFamily="34" charset="0"/>
              <a:cs typeface="Arial" pitchFamily="34" charset="0"/>
            </a:endParaRPr>
          </a:p>
          <a:p>
            <a:pPr>
              <a:buNone/>
            </a:pPr>
            <a:r>
              <a:rPr lang="en-US" sz="3400" dirty="0" smtClean="0">
                <a:latin typeface="Arial" pitchFamily="34" charset="0"/>
                <a:cs typeface="Arial" pitchFamily="34" charset="0"/>
              </a:rPr>
              <a:t>“Having accepted employment with a charter system that was not subject to the FDA, Day had no tenure or right to continued employment with that charter system; consequently, she was not entitled to any of the procedural rights afforded to tenured employees under the FDA prior to the nonrenewal of her employment contract.”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this mean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will the Supreme Court do?</a:t>
            </a:r>
          </a:p>
          <a:p>
            <a:r>
              <a:rPr lang="en-US" dirty="0" smtClean="0"/>
              <a:t>Blanket waiver for all charters and charter systems will include the FDA</a:t>
            </a:r>
          </a:p>
          <a:p>
            <a:r>
              <a:rPr lang="en-US" dirty="0" smtClean="0"/>
              <a:t>SWS can request waiver of FDA</a:t>
            </a:r>
          </a:p>
          <a:p>
            <a:r>
              <a:rPr lang="en-US" dirty="0" smtClean="0"/>
              <a:t>What are the options after the waiver?</a:t>
            </a:r>
          </a:p>
          <a:p>
            <a:pPr lvl="1"/>
            <a:r>
              <a:rPr lang="en-US" dirty="0" smtClean="0"/>
              <a:t>Continue to use the same procedures</a:t>
            </a:r>
          </a:p>
          <a:p>
            <a:pPr lvl="1"/>
            <a:r>
              <a:rPr lang="en-US" dirty="0" smtClean="0"/>
              <a:t>Modify the procedures and provide due process for terminations</a:t>
            </a:r>
          </a:p>
          <a:p>
            <a:pPr lvl="1"/>
            <a:r>
              <a:rPr lang="en-US" dirty="0" smtClean="0"/>
              <a:t>What about tenure?</a:t>
            </a:r>
          </a:p>
          <a:p>
            <a:pPr lvl="1"/>
            <a:r>
              <a:rPr lang="en-US" dirty="0" smtClean="0"/>
              <a:t>No contracts at all – at will employment?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vern1.gif"/>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25752"/>
          </a:xfrm>
          <a:prstGeom prst="rect">
            <a:avLst/>
          </a:prstGeom>
        </p:spPr>
      </p:pic>
      <p:sp>
        <p:nvSpPr>
          <p:cNvPr id="5" name="Title 4"/>
          <p:cNvSpPr>
            <a:spLocks noGrp="1"/>
          </p:cNvSpPr>
          <p:nvPr>
            <p:ph type="title"/>
          </p:nvPr>
        </p:nvSpPr>
        <p:spPr/>
        <p:txBody>
          <a:bodyPr>
            <a:normAutofit fontScale="90000"/>
          </a:bodyPr>
          <a:lstStyle/>
          <a:p>
            <a:r>
              <a:rPr lang="en-US" b="1" dirty="0">
                <a:solidFill>
                  <a:srgbClr val="FFFF00"/>
                </a:solidFill>
              </a:rPr>
              <a:t/>
            </a:r>
            <a:br>
              <a:rPr lang="en-US" b="1" dirty="0">
                <a:solidFill>
                  <a:srgbClr val="FFFF00"/>
                </a:solidFill>
              </a:rPr>
            </a:br>
            <a:r>
              <a:rPr lang="en-US" b="1" dirty="0">
                <a:solidFill>
                  <a:srgbClr val="FFFF00"/>
                </a:solidFill>
              </a:rPr>
              <a:t>Other Issues from Atlanta</a:t>
            </a:r>
            <a:br>
              <a:rPr lang="en-US" b="1" dirty="0">
                <a:solidFill>
                  <a:srgbClr val="FFFF00"/>
                </a:solidFill>
              </a:rPr>
            </a:br>
            <a:r>
              <a:rPr lang="en-US" b="1" dirty="0" smtClean="0">
                <a:solidFill>
                  <a:srgbClr val="FFFF00"/>
                </a:solidFill>
              </a:rPr>
              <a:t/>
            </a:r>
            <a:br>
              <a:rPr lang="en-US" b="1" dirty="0" smtClean="0">
                <a:solidFill>
                  <a:srgbClr val="FFFF00"/>
                </a:solidFill>
              </a:rPr>
            </a:br>
            <a:endParaRPr lang="en-US" b="1" dirty="0">
              <a:solidFill>
                <a:srgbClr val="FFFF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27</a:t>
            </a:fld>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Background Checks</a:t>
            </a:r>
            <a:endParaRPr lang="en-US" dirty="0"/>
          </a:p>
        </p:txBody>
      </p:sp>
      <p:sp>
        <p:nvSpPr>
          <p:cNvPr id="3" name="Content Placeholder 2"/>
          <p:cNvSpPr>
            <a:spLocks noGrp="1"/>
          </p:cNvSpPr>
          <p:nvPr>
            <p:ph idx="1"/>
          </p:nvPr>
        </p:nvSpPr>
        <p:spPr/>
        <p:txBody>
          <a:bodyPr/>
          <a:lstStyle/>
          <a:p>
            <a:r>
              <a:rPr lang="en-US" dirty="0" smtClean="0"/>
              <a:t>Fingerprint checks and authorization to use the GCIC and NCIS</a:t>
            </a:r>
          </a:p>
          <a:p>
            <a:r>
              <a:rPr lang="en-US" dirty="0" smtClean="0"/>
              <a:t>The Changes in O.C.G.A. §20-2-211.1 to issue clearance certificates</a:t>
            </a:r>
          </a:p>
          <a:p>
            <a:r>
              <a:rPr lang="en-US" dirty="0" smtClean="0"/>
              <a:t>At will employees, volunteers and O.C.G.A. §35-3-34.2</a:t>
            </a:r>
          </a:p>
          <a:p>
            <a:r>
              <a:rPr lang="en-US" dirty="0" smtClean="0"/>
              <a:t>The GBI gets into the auditing, monitoring business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BOE</a:t>
            </a:r>
            <a:endParaRPr lang="en-US" dirty="0"/>
          </a:p>
        </p:txBody>
      </p:sp>
      <p:sp>
        <p:nvSpPr>
          <p:cNvPr id="3" name="Content Placeholder 2"/>
          <p:cNvSpPr>
            <a:spLocks noGrp="1"/>
          </p:cNvSpPr>
          <p:nvPr>
            <p:ph idx="1"/>
          </p:nvPr>
        </p:nvSpPr>
        <p:spPr/>
        <p:txBody>
          <a:bodyPr>
            <a:normAutofit fontScale="85000" lnSpcReduction="20000"/>
          </a:bodyPr>
          <a:lstStyle/>
          <a:p>
            <a:r>
              <a:rPr lang="en-US" sz="3900" dirty="0" smtClean="0"/>
              <a:t>GBI says that LBOE is not part of the agency and has no authority to access information from the CBC</a:t>
            </a:r>
          </a:p>
          <a:p>
            <a:r>
              <a:rPr lang="en-US" sz="3900" dirty="0" smtClean="0"/>
              <a:t>But what about 20-2-211: All personnel “shall be employed and assigned by its governing board on the recommendation of its executive officer”</a:t>
            </a:r>
          </a:p>
          <a:p>
            <a:r>
              <a:rPr lang="en-US" sz="3900" dirty="0" smtClean="0"/>
              <a:t>GBI changes its position but still has rules</a:t>
            </a:r>
          </a:p>
          <a:p>
            <a:pPr>
              <a:buNone/>
            </a:pP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i="1" dirty="0" err="1" smtClean="0"/>
              <a:t>Obergefell</a:t>
            </a:r>
            <a:r>
              <a:rPr lang="en-US" b="1" i="1" dirty="0" smtClean="0"/>
              <a:t> v. Hodges</a:t>
            </a:r>
            <a:br>
              <a:rPr lang="en-US" b="1" i="1" dirty="0" smtClean="0"/>
            </a:br>
            <a:r>
              <a:rPr lang="en-US" b="1" dirty="0" smtClean="0"/>
              <a:t>576 U.S.__(2015) </a:t>
            </a:r>
            <a:endParaRPr lang="en-US" b="1" dirty="0"/>
          </a:p>
        </p:txBody>
      </p:sp>
      <p:sp>
        <p:nvSpPr>
          <p:cNvPr id="5" name="Content Placeholder 4"/>
          <p:cNvSpPr>
            <a:spLocks noGrp="1"/>
          </p:cNvSpPr>
          <p:nvPr>
            <p:ph idx="1"/>
          </p:nvPr>
        </p:nvSpPr>
        <p:spPr>
          <a:xfrm>
            <a:off x="457200" y="1828800"/>
            <a:ext cx="8229600" cy="4525963"/>
          </a:xfrm>
        </p:spPr>
        <p:txBody>
          <a:bodyPr/>
          <a:lstStyle/>
          <a:p>
            <a:r>
              <a:rPr lang="en-US" dirty="0"/>
              <a:t>“the Fourteenth Amendment requires a State to license a marriage between two people of the same sex.” </a:t>
            </a:r>
            <a:endParaRPr lang="en-US" dirty="0" smtClean="0"/>
          </a:p>
          <a:p>
            <a:r>
              <a:rPr lang="en-US" dirty="0" smtClean="0"/>
              <a:t>“</a:t>
            </a:r>
            <a:r>
              <a:rPr lang="en-US" dirty="0"/>
              <a:t>there is no lawful basis for a State to refuse to recognize a lawful same-sex marriage performed in another State on the ground of its same-sex character.”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 from the GBI</a:t>
            </a:r>
            <a:endParaRPr lang="en-US" dirty="0"/>
          </a:p>
        </p:txBody>
      </p:sp>
      <p:sp>
        <p:nvSpPr>
          <p:cNvPr id="3" name="Content Placeholder 2"/>
          <p:cNvSpPr>
            <a:spLocks noGrp="1"/>
          </p:cNvSpPr>
          <p:nvPr>
            <p:ph idx="1"/>
          </p:nvPr>
        </p:nvSpPr>
        <p:spPr/>
        <p:txBody>
          <a:bodyPr>
            <a:normAutofit fontScale="32500" lnSpcReduction="20000"/>
          </a:bodyPr>
          <a:lstStyle/>
          <a:p>
            <a:pPr lvl="0"/>
            <a:r>
              <a:rPr lang="en-US" sz="7400" dirty="0" smtClean="0"/>
              <a:t>These</a:t>
            </a:r>
            <a:r>
              <a:rPr lang="en-US" sz="7000" dirty="0" smtClean="0"/>
              <a:t> rules only apply to fingerprint criminal background checks through the GBI that access the FBI’s national database. </a:t>
            </a:r>
          </a:p>
          <a:p>
            <a:pPr lvl="0"/>
            <a:r>
              <a:rPr lang="en-US" sz="7000" dirty="0" smtClean="0"/>
              <a:t>Boards and superintendents can be given access to information from the background check, but every individual who will be given such access (for instance, every board member) must go through the computer training and sign off</a:t>
            </a:r>
          </a:p>
          <a:p>
            <a:pPr lvl="0"/>
            <a:r>
              <a:rPr lang="en-US" sz="7000" dirty="0" smtClean="0"/>
              <a:t>This does not change in any way other basic requirements, such as the importance of keeping the document itself separate and confidential.  Thus, it is probably not a good idea to share the document with board members as opposed to information from the document.  </a:t>
            </a:r>
          </a:p>
          <a:p>
            <a:pPr lvl="0"/>
            <a:r>
              <a:rPr lang="en-US" sz="7000" dirty="0" smtClean="0"/>
              <a:t>GBI may be sending out information to you and to its auditors</a:t>
            </a:r>
          </a:p>
          <a:p>
            <a:endParaRPr lang="en-US" sz="7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New Rules</a:t>
            </a:r>
            <a:endParaRPr lang="en-US" dirty="0"/>
          </a:p>
        </p:txBody>
      </p:sp>
      <p:sp>
        <p:nvSpPr>
          <p:cNvPr id="3" name="Content Placeholder 2"/>
          <p:cNvSpPr>
            <a:spLocks noGrp="1"/>
          </p:cNvSpPr>
          <p:nvPr>
            <p:ph idx="1"/>
          </p:nvPr>
        </p:nvSpPr>
        <p:spPr>
          <a:xfrm>
            <a:off x="457200" y="1219200"/>
            <a:ext cx="8458200" cy="5410200"/>
          </a:xfrm>
        </p:spPr>
        <p:txBody>
          <a:bodyPr>
            <a:noAutofit/>
          </a:bodyPr>
          <a:lstStyle/>
          <a:p>
            <a:pPr lvl="0"/>
            <a:r>
              <a:rPr lang="en-US" sz="2800" dirty="0" smtClean="0"/>
              <a:t>Set parameters.  Within the parameters that everyone agrees to, the board would know that anyone recommended had been screened against those parameters. </a:t>
            </a:r>
          </a:p>
          <a:p>
            <a:endParaRPr lang="en-US" sz="2800" dirty="0" smtClean="0"/>
          </a:p>
          <a:p>
            <a:pPr lvl="0"/>
            <a:r>
              <a:rPr lang="en-US" sz="2800" dirty="0" smtClean="0"/>
              <a:t>If  applicant has information on a criminal background check that would not immediately bar him based on the parameters set, the superintendent would make the first determination as to whether to recommend this person.  Obviously, if she is not going to recommend the person, the board has no need for any information.  </a:t>
            </a:r>
          </a:p>
          <a:p>
            <a:endParaRPr lang="en-US" sz="2000" dirty="0" smtClean="0"/>
          </a:p>
          <a:p>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Applying the New Rules</a:t>
            </a:r>
          </a:p>
        </p:txBody>
      </p:sp>
      <p:sp>
        <p:nvSpPr>
          <p:cNvPr id="3" name="Content Placeholder 2"/>
          <p:cNvSpPr>
            <a:spLocks noGrp="1"/>
          </p:cNvSpPr>
          <p:nvPr>
            <p:ph idx="1"/>
          </p:nvPr>
        </p:nvSpPr>
        <p:spPr>
          <a:xfrm>
            <a:off x="533400" y="990600"/>
            <a:ext cx="8382000" cy="5562600"/>
          </a:xfrm>
        </p:spPr>
        <p:txBody>
          <a:bodyPr>
            <a:noAutofit/>
          </a:bodyPr>
          <a:lstStyle/>
          <a:p>
            <a:pPr lvl="0"/>
            <a:r>
              <a:rPr lang="en-US" sz="2700" dirty="0" smtClean="0"/>
              <a:t>If there are issues on the background check not covered by the parameters and the superintendent chooses to recommend the individual, in an executive session the relevant information can be shared with the board.  If the board votes against the recommendation, under no circumstances should the criminal background check information be made public, or the fact that it was considered be made public.  </a:t>
            </a:r>
          </a:p>
          <a:p>
            <a:pPr lvl="0"/>
            <a:r>
              <a:rPr lang="en-US" sz="2700" dirty="0" smtClean="0"/>
              <a:t>If one board member refuses to get training required, those board members would be excused only for the portion of executive session that specifically involving the criminal background check of the nominee.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dirty="0" smtClean="0"/>
              <a:t>FALL LEGAL ISSUES WORKSHOP NOVEMBER 11, 12 AND 13, 2015</a:t>
            </a:r>
            <a:br>
              <a:rPr lang="en-US" sz="4400" dirty="0" smtClean="0"/>
            </a:br>
            <a:endParaRPr lang="en-US" sz="4400" dirty="0"/>
          </a:p>
        </p:txBody>
      </p:sp>
      <p:sp>
        <p:nvSpPr>
          <p:cNvPr id="3" name="Subtitle 2"/>
          <p:cNvSpPr>
            <a:spLocks noGrp="1"/>
          </p:cNvSpPr>
          <p:nvPr>
            <p:ph type="subTitle" idx="1"/>
          </p:nvPr>
        </p:nvSpPr>
        <p:spPr/>
        <p:txBody>
          <a:bodyPr/>
          <a:lstStyle/>
          <a:p>
            <a:pPr algn="ctr"/>
            <a:r>
              <a:rPr lang="en-US" sz="2800" dirty="0" smtClean="0"/>
              <a:t>CONTINUING EDUCATION CENTER</a:t>
            </a:r>
          </a:p>
          <a:p>
            <a:pPr algn="ctr"/>
            <a:r>
              <a:rPr lang="en-US" sz="2800" dirty="0" smtClean="0"/>
              <a:t>ATHENS, GA</a:t>
            </a:r>
          </a:p>
          <a:p>
            <a:endParaRPr lang="en-US"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Autofit/>
          </a:bodyPr>
          <a:lstStyle/>
          <a:p>
            <a:r>
              <a:rPr lang="en-US" dirty="0" smtClean="0"/>
              <a:t/>
            </a:r>
            <a:br>
              <a:rPr lang="en-US" dirty="0" smtClean="0"/>
            </a:br>
            <a:r>
              <a:rPr lang="en-US" b="1" dirty="0" smtClean="0"/>
              <a:t>Questions</a:t>
            </a:r>
            <a:br>
              <a:rPr lang="en-US" b="1" dirty="0" smtClean="0"/>
            </a:br>
            <a:endParaRPr lang="en-US" b="1" dirty="0"/>
          </a:p>
        </p:txBody>
      </p:sp>
      <p:pic>
        <p:nvPicPr>
          <p:cNvPr id="1026" name="Picture 2" descr="C:\Users\rws\AppData\Local\Microsoft\Windows\Temporary Internet Files\Content.IE5\OFK7983T\MC900383958[1].wmf"/>
          <p:cNvPicPr>
            <a:picLocks noGrp="1" noChangeAspect="1" noChangeArrowheads="1"/>
          </p:cNvPicPr>
          <p:nvPr>
            <p:ph idx="1"/>
          </p:nvPr>
        </p:nvPicPr>
        <p:blipFill>
          <a:blip r:embed="rId3" cstate="print"/>
          <a:stretch>
            <a:fillRect/>
          </a:stretch>
        </p:blipFill>
        <p:spPr bwMode="auto">
          <a:xfrm>
            <a:off x="3594963" y="3070396"/>
            <a:ext cx="1954073" cy="1585570"/>
          </a:xfrm>
          <a:prstGeom prst="rect">
            <a:avLst/>
          </a:prstGeom>
          <a:noFill/>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34</a:t>
            </a:fld>
            <a:endParaRPr lang="en-US"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does the same-sex decision mean for school districts? </a:t>
            </a:r>
            <a:endParaRPr lang="en-US" b="1" dirty="0"/>
          </a:p>
        </p:txBody>
      </p:sp>
      <p:sp>
        <p:nvSpPr>
          <p:cNvPr id="3" name="Content Placeholder 2"/>
          <p:cNvSpPr>
            <a:spLocks noGrp="1"/>
          </p:cNvSpPr>
          <p:nvPr>
            <p:ph idx="1"/>
          </p:nvPr>
        </p:nvSpPr>
        <p:spPr>
          <a:xfrm>
            <a:off x="457200" y="1417637"/>
            <a:ext cx="8229600" cy="4525963"/>
          </a:xfrm>
        </p:spPr>
        <p:txBody>
          <a:bodyPr>
            <a:noAutofit/>
          </a:bodyPr>
          <a:lstStyle/>
          <a:p>
            <a:r>
              <a:rPr lang="en-US" dirty="0" smtClean="0"/>
              <a:t>Same-sex  spouses have right to receive same benefits as opposite-sex spouses under federal, state, and local laws or policies  </a:t>
            </a:r>
          </a:p>
          <a:p>
            <a:r>
              <a:rPr lang="en-US" dirty="0" smtClean="0"/>
              <a:t>What changes are needed in all aspects of personnel operations? </a:t>
            </a:r>
          </a:p>
          <a:p>
            <a:r>
              <a:rPr lang="en-US" dirty="0" smtClean="0"/>
              <a:t>Review “spouse” definition policies, forms or handbooks, particularly FMLA policy </a:t>
            </a:r>
          </a:p>
          <a:p>
            <a:r>
              <a:rPr lang="en-US" dirty="0" smtClean="0"/>
              <a:t> Practically speaking, references to spouses or being married will be viewed more broadly rather than requiring extensive re-writing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Discrimination and </a:t>
            </a:r>
            <a:r>
              <a:rPr lang="en-US" b="1" dirty="0" smtClean="0"/>
              <a:t>Harassment</a:t>
            </a:r>
            <a:br>
              <a:rPr lang="en-US" b="1" dirty="0" smtClean="0"/>
            </a:br>
            <a:r>
              <a:rPr lang="en-US" b="1" dirty="0" smtClean="0"/>
              <a:t>under </a:t>
            </a:r>
            <a:r>
              <a:rPr lang="en-US" b="1" dirty="0"/>
              <a:t>Federal </a:t>
            </a:r>
            <a:r>
              <a:rPr lang="en-US" b="1" dirty="0" smtClean="0"/>
              <a:t>Law</a:t>
            </a:r>
            <a:endParaRPr lang="en-US" b="1" dirty="0"/>
          </a:p>
        </p:txBody>
      </p:sp>
      <p:sp>
        <p:nvSpPr>
          <p:cNvPr id="3" name="Content Placeholder 2"/>
          <p:cNvSpPr>
            <a:spLocks noGrp="1"/>
          </p:cNvSpPr>
          <p:nvPr>
            <p:ph idx="1"/>
          </p:nvPr>
        </p:nvSpPr>
        <p:spPr/>
        <p:txBody>
          <a:bodyPr>
            <a:normAutofit fontScale="85000" lnSpcReduction="20000"/>
          </a:bodyPr>
          <a:lstStyle/>
          <a:p>
            <a:pPr marL="274320"/>
            <a:r>
              <a:rPr lang="en-US" sz="3800" dirty="0" smtClean="0"/>
              <a:t>OCR jurisdiction includes: </a:t>
            </a:r>
          </a:p>
          <a:p>
            <a:pPr marL="594360" lvl="1"/>
            <a:r>
              <a:rPr lang="en-US" sz="3400" dirty="0" smtClean="0"/>
              <a:t>Title VI</a:t>
            </a:r>
          </a:p>
          <a:p>
            <a:pPr marL="594360" lvl="1"/>
            <a:r>
              <a:rPr lang="en-US" sz="3400" dirty="0" smtClean="0"/>
              <a:t>Title IX</a:t>
            </a:r>
          </a:p>
          <a:p>
            <a:pPr marL="594360" lvl="1"/>
            <a:r>
              <a:rPr lang="en-US" sz="3400" dirty="0" smtClean="0"/>
              <a:t>Section 504</a:t>
            </a:r>
          </a:p>
          <a:p>
            <a:pPr marL="594360" lvl="1"/>
            <a:r>
              <a:rPr lang="en-US" sz="3400" dirty="0" smtClean="0"/>
              <a:t>Title II of the ADA</a:t>
            </a:r>
          </a:p>
          <a:p>
            <a:pPr marL="274320"/>
            <a:r>
              <a:rPr lang="en-US" sz="3800" dirty="0" smtClean="0"/>
              <a:t>But, DOJ can investigate14</a:t>
            </a:r>
            <a:r>
              <a:rPr lang="en-US" sz="3800" baseline="30000" dirty="0" smtClean="0"/>
              <a:t>th</a:t>
            </a:r>
            <a:r>
              <a:rPr lang="en-US" sz="3800" dirty="0" smtClean="0"/>
              <a:t> amendment issues: </a:t>
            </a:r>
          </a:p>
          <a:p>
            <a:pPr marL="594360" lvl="1"/>
            <a:r>
              <a:rPr lang="en-US" sz="3400" dirty="0" smtClean="0"/>
              <a:t>Religion</a:t>
            </a:r>
          </a:p>
          <a:p>
            <a:pPr marL="594360" lvl="1"/>
            <a:r>
              <a:rPr lang="en-US" sz="3400" dirty="0" smtClean="0"/>
              <a:t>Compliance with Desegregation Orders</a:t>
            </a:r>
          </a:p>
          <a:p>
            <a:pPr marL="274320"/>
            <a:r>
              <a:rPr lang="en-US" sz="3800" dirty="0" smtClean="0"/>
              <a:t>And sometimes, they team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Wants to Be Title IX Coordinator?</a:t>
            </a:r>
          </a:p>
        </p:txBody>
      </p:sp>
      <p:sp>
        <p:nvSpPr>
          <p:cNvPr id="3" name="Content Placeholder 2"/>
          <p:cNvSpPr>
            <a:spLocks noGrp="1"/>
          </p:cNvSpPr>
          <p:nvPr>
            <p:ph idx="1"/>
          </p:nvPr>
        </p:nvSpPr>
        <p:spPr/>
        <p:txBody>
          <a:bodyPr>
            <a:normAutofit lnSpcReduction="10000"/>
          </a:bodyPr>
          <a:lstStyle/>
          <a:p>
            <a:r>
              <a:rPr lang="en-US" sz="2800" dirty="0" smtClean="0"/>
              <a:t>Dear Colleague Letter issued April 24, 2015</a:t>
            </a:r>
          </a:p>
          <a:p>
            <a:r>
              <a:rPr lang="en-US" sz="2800" dirty="0" smtClean="0"/>
              <a:t>To Be Effective Must Be</a:t>
            </a:r>
            <a:r>
              <a:rPr lang="en-US" sz="2400" dirty="0" smtClean="0"/>
              <a:t>: </a:t>
            </a:r>
          </a:p>
          <a:p>
            <a:pPr lvl="1"/>
            <a:r>
              <a:rPr lang="en-US" sz="2400" dirty="0" smtClean="0"/>
              <a:t>Senior Official with Independence and Full Support of District</a:t>
            </a:r>
          </a:p>
          <a:p>
            <a:pPr lvl="1"/>
            <a:r>
              <a:rPr lang="en-US" sz="2400" dirty="0" smtClean="0"/>
              <a:t>Full Time, possibly even multiple coordinators needed</a:t>
            </a:r>
          </a:p>
          <a:p>
            <a:pPr lvl="1"/>
            <a:r>
              <a:rPr lang="en-US" sz="2400" dirty="0" smtClean="0"/>
              <a:t>Be Well Trained</a:t>
            </a:r>
          </a:p>
          <a:p>
            <a:pPr lvl="1"/>
            <a:r>
              <a:rPr lang="en-US" sz="2400" dirty="0" smtClean="0"/>
              <a:t>Be Visible</a:t>
            </a:r>
          </a:p>
          <a:p>
            <a:r>
              <a:rPr lang="en-US" sz="2800" dirty="0" smtClean="0"/>
              <a:t>Separate letter attached directly to Coordinators</a:t>
            </a:r>
          </a:p>
          <a:p>
            <a:r>
              <a:rPr lang="en-US" sz="2800" dirty="0" smtClean="0"/>
              <a:t>Remember you also need one for Title VI and Section 504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362075"/>
          </a:xfrm>
        </p:spPr>
        <p:txBody>
          <a:bodyPr/>
          <a:lstStyle/>
          <a:p>
            <a:pPr algn="ctr"/>
            <a:r>
              <a:rPr lang="en-US" dirty="0" smtClean="0"/>
              <a:t>June 14, 2011 Dear Colleague Letter on Equal Access</a:t>
            </a:r>
            <a:endParaRPr lang="en-US" sz="4800" dirty="0"/>
          </a:p>
        </p:txBody>
      </p:sp>
      <p:sp>
        <p:nvSpPr>
          <p:cNvPr id="3" name="Text Placeholder 2"/>
          <p:cNvSpPr>
            <a:spLocks noGrp="1"/>
          </p:cNvSpPr>
          <p:nvPr>
            <p:ph type="body" idx="1"/>
          </p:nvPr>
        </p:nvSpPr>
        <p:spPr>
          <a:xfrm>
            <a:off x="457200" y="2133600"/>
            <a:ext cx="8077200" cy="4191000"/>
          </a:xfrm>
        </p:spPr>
        <p:txBody>
          <a:bodyPr>
            <a:normAutofit fontScale="92500" lnSpcReduction="20000"/>
          </a:bodyPr>
          <a:lstStyle/>
          <a:p>
            <a:pPr marL="274320">
              <a:lnSpc>
                <a:spcPct val="120000"/>
              </a:lnSpc>
              <a:buFont typeface="Arial" pitchFamily="34" charset="0"/>
              <a:buChar char="•"/>
            </a:pPr>
            <a:r>
              <a:rPr lang="en-US" dirty="0" smtClean="0"/>
              <a:t> “Harassment and bullying are serious problems in our schools, and lesbian, gay, bisexual, and transgender (LGBT) students are the targets of disproportionate shares of these problems.”</a:t>
            </a:r>
          </a:p>
          <a:p>
            <a:pPr marL="274320">
              <a:lnSpc>
                <a:spcPct val="120000"/>
              </a:lnSpc>
              <a:buFont typeface="Arial" pitchFamily="34" charset="0"/>
              <a:buChar char="•"/>
            </a:pPr>
            <a:r>
              <a:rPr lang="en-US" dirty="0" smtClean="0"/>
              <a:t> “According to a recent survey, more than 90 percent of LGBT students in grades 6 through 12 reported being verbally harassed — and almost half reported being physically harassed.”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362075"/>
          </a:xfrm>
        </p:spPr>
        <p:txBody>
          <a:bodyPr/>
          <a:lstStyle/>
          <a:p>
            <a:pPr algn="ctr"/>
            <a:r>
              <a:rPr lang="en-US" dirty="0" smtClean="0"/>
              <a:t>Complaints involving </a:t>
            </a:r>
            <a:br>
              <a:rPr lang="en-US" dirty="0" smtClean="0"/>
            </a:br>
            <a:r>
              <a:rPr lang="en-US" dirty="0" smtClean="0"/>
              <a:t>gender issues</a:t>
            </a:r>
            <a:endParaRPr lang="en-US" dirty="0"/>
          </a:p>
        </p:txBody>
      </p:sp>
      <p:sp>
        <p:nvSpPr>
          <p:cNvPr id="3" name="Text Placeholder 2"/>
          <p:cNvSpPr>
            <a:spLocks noGrp="1"/>
          </p:cNvSpPr>
          <p:nvPr>
            <p:ph type="body" idx="1"/>
          </p:nvPr>
        </p:nvSpPr>
        <p:spPr>
          <a:xfrm>
            <a:off x="609600" y="2438400"/>
            <a:ext cx="7848600" cy="3429000"/>
          </a:xfrm>
        </p:spPr>
        <p:txBody>
          <a:bodyPr>
            <a:normAutofit fontScale="85000" lnSpcReduction="10000"/>
          </a:bodyPr>
          <a:lstStyle/>
          <a:p>
            <a:r>
              <a:rPr lang="en-US" dirty="0" smtClean="0"/>
              <a:t> “… the actual or perceived sexual orientation or gender identity of the parties does not change a school’s obligations. Indeed, lesbian, gay, bisexual, and transgender (LGBT) youth report high rates of sexual harassment and sexual violence. A school should </a:t>
            </a:r>
            <a:r>
              <a:rPr lang="en-US" b="1" dirty="0" smtClean="0"/>
              <a:t>investigate and resolve allegations of sexual violence regarding LGBT students using the same procedures and standards</a:t>
            </a:r>
            <a:r>
              <a:rPr lang="en-US" dirty="0" smtClean="0"/>
              <a:t> that it uses in all complaints involving sexual [harassment].”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b="1" dirty="0" smtClean="0"/>
              <a:t>Bathrooms and Locker Rooms</a:t>
            </a:r>
            <a:endParaRPr lang="en-US" dirty="0"/>
          </a:p>
        </p:txBody>
      </p:sp>
      <p:sp>
        <p:nvSpPr>
          <p:cNvPr id="3" name="Subtitle 2"/>
          <p:cNvSpPr>
            <a:spLocks noGrp="1"/>
          </p:cNvSpPr>
          <p:nvPr>
            <p:ph type="subTitle" idx="1"/>
          </p:nvPr>
        </p:nvSpPr>
        <p:spPr>
          <a:xfrm>
            <a:off x="2743200" y="4038600"/>
            <a:ext cx="3505200" cy="1600200"/>
          </a:xfrm>
        </p:spPr>
        <p:txBody>
          <a:bodyPr/>
          <a:lstStyle/>
          <a:p>
            <a:endParaRPr lang="en-US" dirty="0"/>
          </a:p>
        </p:txBody>
      </p:sp>
      <p:pic>
        <p:nvPicPr>
          <p:cNvPr id="4" name="Picture 4" descr="http://www.mydoorsign.com/blog/wp-content/uploads/2013/05/All-Gender-Restroom-Sign.gif"/>
          <p:cNvPicPr>
            <a:picLocks noChangeAspect="1" noChangeArrowheads="1"/>
          </p:cNvPicPr>
          <p:nvPr/>
        </p:nvPicPr>
        <p:blipFill>
          <a:blip r:embed="rId2" cstate="print"/>
          <a:srcRect/>
          <a:stretch>
            <a:fillRect/>
          </a:stretch>
        </p:blipFill>
        <p:spPr bwMode="auto">
          <a:xfrm>
            <a:off x="2362200" y="1981200"/>
            <a:ext cx="4343400" cy="434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ue Wa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Waves template</Template>
  <TotalTime>553</TotalTime>
  <Words>1557</Words>
  <Application>Microsoft Office PowerPoint</Application>
  <PresentationFormat>On-screen Show (4:3)</PresentationFormat>
  <Paragraphs>144</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1_Blue Waves template</vt:lpstr>
      <vt:lpstr>    Georgia School Superintendents Association   Fall Bootstrap Conference   Legal Issues Update   October 15, 2015     </vt:lpstr>
      <vt:lpstr>Issues from the Federal Government</vt:lpstr>
      <vt:lpstr>Obergefell v. Hodges 576 U.S.__(2015) </vt:lpstr>
      <vt:lpstr>What does the same-sex decision mean for school districts? </vt:lpstr>
      <vt:lpstr>Discrimination and Harassment under Federal Law</vt:lpstr>
      <vt:lpstr>Who Wants to Be Title IX Coordinator?</vt:lpstr>
      <vt:lpstr>June 14, 2011 Dear Colleague Letter on Equal Access</vt:lpstr>
      <vt:lpstr>Complaints involving  gender issues</vt:lpstr>
      <vt:lpstr>Bathrooms and Locker Rooms</vt:lpstr>
      <vt:lpstr>Should transgender students have a 504 Plan? </vt:lpstr>
      <vt:lpstr>Recommendations</vt:lpstr>
      <vt:lpstr>Coming soon: The Latest DCL</vt:lpstr>
      <vt:lpstr>G.G. v. Gloucester Cnty. Sch. Bd., No. 15-54 (E.D.Va. Sept. 17, 2015)</vt:lpstr>
      <vt:lpstr>What the courts say…..</vt:lpstr>
      <vt:lpstr>What the courts say…</vt:lpstr>
      <vt:lpstr>STATE LEGISLATIVE ISSUES</vt:lpstr>
      <vt:lpstr>It was a busy Session…</vt:lpstr>
      <vt:lpstr>Another one to come…</vt:lpstr>
      <vt:lpstr>Issues from the Courts</vt:lpstr>
      <vt:lpstr>Speech About Public Matters</vt:lpstr>
      <vt:lpstr>Duke v. Hamil (cont’d)</vt:lpstr>
      <vt:lpstr>The Court’s Decision and Advice</vt:lpstr>
      <vt:lpstr>CHANEY V. FAYETTE COUNTY PUBLIC SCHOOL dISTRICT U.S.D.C. NORTHERN DISTRICT OF GEORGIA</vt:lpstr>
      <vt:lpstr>Social Media Lessons from the court</vt:lpstr>
      <vt:lpstr>Day v. Floyd County BOE,  Ga. Court of Appeals  </vt:lpstr>
      <vt:lpstr>What will this mean</vt:lpstr>
      <vt:lpstr> Other Issues from Atlanta  </vt:lpstr>
      <vt:lpstr>Criminal Background Checks</vt:lpstr>
      <vt:lpstr>The Role of the BOE</vt:lpstr>
      <vt:lpstr>New Rules from the GBI</vt:lpstr>
      <vt:lpstr>Applying the New Rules</vt:lpstr>
      <vt:lpstr>Applying the New Rules</vt:lpstr>
      <vt:lpstr>FALL LEGAL ISSUES WORKSHOP NOVEMBER 11, 12 AND 13, 2015 </vt:lpstr>
      <vt:lpstr>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 Rash</dc:creator>
  <cp:lastModifiedBy>Phil Hartley</cp:lastModifiedBy>
  <cp:revision>68</cp:revision>
  <dcterms:created xsi:type="dcterms:W3CDTF">2015-01-19T21:05:35Z</dcterms:created>
  <dcterms:modified xsi:type="dcterms:W3CDTF">2015-10-14T23:35:32Z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