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69" r:id="rId2"/>
    <p:sldId id="275" r:id="rId3"/>
    <p:sldId id="276" r:id="rId4"/>
    <p:sldId id="328" r:id="rId5"/>
    <p:sldId id="279" r:id="rId6"/>
    <p:sldId id="307" r:id="rId7"/>
    <p:sldId id="308" r:id="rId8"/>
    <p:sldId id="309" r:id="rId9"/>
    <p:sldId id="310" r:id="rId10"/>
    <p:sldId id="341" r:id="rId11"/>
    <p:sldId id="315" r:id="rId12"/>
    <p:sldId id="316" r:id="rId13"/>
    <p:sldId id="342" r:id="rId14"/>
    <p:sldId id="282" r:id="rId15"/>
    <p:sldId id="324" r:id="rId16"/>
    <p:sldId id="281" r:id="rId17"/>
    <p:sldId id="322" r:id="rId18"/>
    <p:sldId id="323" r:id="rId19"/>
    <p:sldId id="327" r:id="rId20"/>
    <p:sldId id="326" r:id="rId21"/>
    <p:sldId id="317" r:id="rId22"/>
    <p:sldId id="286" r:id="rId23"/>
    <p:sldId id="287" r:id="rId24"/>
    <p:sldId id="288" r:id="rId25"/>
    <p:sldId id="289" r:id="rId26"/>
    <p:sldId id="294" r:id="rId27"/>
    <p:sldId id="272" r:id="rId28"/>
    <p:sldId id="273" r:id="rId29"/>
    <p:sldId id="274" r:id="rId30"/>
    <p:sldId id="258" r:id="rId31"/>
    <p:sldId id="259" r:id="rId32"/>
    <p:sldId id="331" r:id="rId33"/>
    <p:sldId id="332" r:id="rId34"/>
    <p:sldId id="333" r:id="rId35"/>
    <p:sldId id="299" r:id="rId36"/>
    <p:sldId id="293" r:id="rId37"/>
    <p:sldId id="311" r:id="rId38"/>
    <p:sldId id="312" r:id="rId39"/>
    <p:sldId id="313" r:id="rId40"/>
    <p:sldId id="314" r:id="rId41"/>
    <p:sldId id="263" r:id="rId42"/>
    <p:sldId id="319" r:id="rId43"/>
    <p:sldId id="334" r:id="rId44"/>
    <p:sldId id="266" r:id="rId45"/>
    <p:sldId id="335" r:id="rId46"/>
    <p:sldId id="337" r:id="rId47"/>
    <p:sldId id="297" r:id="rId48"/>
    <p:sldId id="271" r:id="rId49"/>
    <p:sldId id="291" r:id="rId50"/>
    <p:sldId id="292" r:id="rId51"/>
    <p:sldId id="298" r:id="rId52"/>
    <p:sldId id="330" r:id="rId53"/>
    <p:sldId id="305" r:id="rId54"/>
    <p:sldId id="284" r:id="rId55"/>
    <p:sldId id="306" r:id="rId56"/>
    <p:sldId id="321" r:id="rId57"/>
    <p:sldId id="339" r:id="rId58"/>
    <p:sldId id="340" r:id="rId59"/>
    <p:sldId id="33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52" autoAdjust="0"/>
    <p:restoredTop sz="99817" autoAdjust="0"/>
  </p:normalViewPr>
  <p:slideViewPr>
    <p:cSldViewPr snapToGrid="0" snapToObjects="1">
      <p:cViewPr varScale="1">
        <p:scale>
          <a:sx n="110" d="100"/>
          <a:sy n="110" d="100"/>
        </p:scale>
        <p:origin x="78" y="10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Westat.com\DFS\PISA2012\National%20Report%20etc\Release%20materials\new_source_fil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Westat.com\DFS\PISA2012\National%20Report%20etc\Release%20materials\new_source_fil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Westat.com\DFS\PISA2012\National%20Report%20etc\Release%20materials\new_source_file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Sheet22.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FFC000"/>
            </a:solidFill>
            <a:ln>
              <a:solidFill>
                <a:schemeClr val="accent6">
                  <a:lumMod val="60000"/>
                  <a:lumOff val="40000"/>
                </a:schemeClr>
              </a:solidFill>
            </a:ln>
          </c:spPr>
          <c:invertIfNegative val="0"/>
          <c:dPt>
            <c:idx val="2"/>
            <c:invertIfNegative val="0"/>
            <c:bubble3D val="0"/>
            <c:spPr>
              <a:solidFill>
                <a:schemeClr val="accent2"/>
              </a:solidFill>
              <a:ln>
                <a:noFill/>
              </a:ln>
            </c:spPr>
          </c:dPt>
          <c:dPt>
            <c:idx val="3"/>
            <c:invertIfNegative val="0"/>
            <c:bubble3D val="0"/>
            <c:spPr>
              <a:solidFill>
                <a:schemeClr val="accent2"/>
              </a:solidFill>
              <a:ln>
                <a:noFill/>
              </a:ln>
            </c:spPr>
          </c:dPt>
          <c:dLbls>
            <c:dLbl>
              <c:idx val="0"/>
              <c:tx>
                <c:rich>
                  <a:bodyPr/>
                  <a:lstStyle/>
                  <a:p>
                    <a:r>
                      <a:rPr lang="en-US" dirty="0" smtClean="0"/>
                      <a:t>432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464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481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494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506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513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540 (*,**)</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'Mathematics subgroup'!$A$1:$A$7</c:f>
              <c:strCache>
                <c:ptCount val="7"/>
                <c:pt idx="0">
                  <c:v>75 percent or more</c:v>
                </c:pt>
                <c:pt idx="1">
                  <c:v>50 to 74.9 percent</c:v>
                </c:pt>
                <c:pt idx="2">
                  <c:v>U.S. average</c:v>
                </c:pt>
                <c:pt idx="3">
                  <c:v>OECD average</c:v>
                </c:pt>
                <c:pt idx="4">
                  <c:v>25 to 49.9 percent</c:v>
                </c:pt>
                <c:pt idx="5">
                  <c:v>10 to 24.9 percent</c:v>
                </c:pt>
                <c:pt idx="6">
                  <c:v>Less than 10 percent</c:v>
                </c:pt>
              </c:strCache>
            </c:strRef>
          </c:cat>
          <c:val>
            <c:numRef>
              <c:f>'Mathematics subgroup'!$B$1:$B$7</c:f>
              <c:numCache>
                <c:formatCode>0</c:formatCode>
                <c:ptCount val="7"/>
                <c:pt idx="0">
                  <c:v>432.01</c:v>
                </c:pt>
                <c:pt idx="1">
                  <c:v>464</c:v>
                </c:pt>
                <c:pt idx="2">
                  <c:v>481.36678627921202</c:v>
                </c:pt>
                <c:pt idx="3">
                  <c:v>494.04644668586099</c:v>
                </c:pt>
                <c:pt idx="4">
                  <c:v>506.48599999999891</c:v>
                </c:pt>
                <c:pt idx="5">
                  <c:v>513</c:v>
                </c:pt>
                <c:pt idx="6">
                  <c:v>540</c:v>
                </c:pt>
              </c:numCache>
            </c:numRef>
          </c:val>
        </c:ser>
        <c:dLbls>
          <c:showLegendKey val="0"/>
          <c:showVal val="0"/>
          <c:showCatName val="0"/>
          <c:showSerName val="0"/>
          <c:showPercent val="0"/>
          <c:showBubbleSize val="0"/>
        </c:dLbls>
        <c:gapWidth val="150"/>
        <c:axId val="82739120"/>
        <c:axId val="136898352"/>
      </c:barChart>
      <c:catAx>
        <c:axId val="82739120"/>
        <c:scaling>
          <c:orientation val="minMax"/>
        </c:scaling>
        <c:delete val="0"/>
        <c:axPos val="l"/>
        <c:numFmt formatCode="General" sourceLinked="0"/>
        <c:majorTickMark val="out"/>
        <c:minorTickMark val="none"/>
        <c:tickLblPos val="nextTo"/>
        <c:txPr>
          <a:bodyPr/>
          <a:lstStyle/>
          <a:p>
            <a:pPr>
              <a:defRPr sz="1400" b="1"/>
            </a:pPr>
            <a:endParaRPr lang="en-US"/>
          </a:p>
        </c:txPr>
        <c:crossAx val="136898352"/>
        <c:crosses val="autoZero"/>
        <c:auto val="1"/>
        <c:lblAlgn val="ctr"/>
        <c:lblOffset val="100"/>
        <c:noMultiLvlLbl val="0"/>
      </c:catAx>
      <c:valAx>
        <c:axId val="136898352"/>
        <c:scaling>
          <c:orientation val="minMax"/>
          <c:max val="700"/>
        </c:scaling>
        <c:delete val="0"/>
        <c:axPos val="b"/>
        <c:majorGridlines>
          <c:spPr>
            <a:ln>
              <a:noFill/>
            </a:ln>
          </c:spPr>
        </c:majorGridlines>
        <c:numFmt formatCode="0" sourceLinked="1"/>
        <c:majorTickMark val="out"/>
        <c:minorTickMark val="none"/>
        <c:tickLblPos val="nextTo"/>
        <c:txPr>
          <a:bodyPr/>
          <a:lstStyle/>
          <a:p>
            <a:pPr>
              <a:defRPr sz="1200"/>
            </a:pPr>
            <a:endParaRPr lang="en-US"/>
          </a:p>
        </c:txPr>
        <c:crossAx val="82739120"/>
        <c:crosses val="autoZero"/>
        <c:crossBetween val="between"/>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0070C0"/>
            </a:solidFill>
          </c:spPr>
          <c:invertIfNegative val="0"/>
          <c:dPt>
            <c:idx val="2"/>
            <c:invertIfNegative val="0"/>
            <c:bubble3D val="0"/>
            <c:spPr>
              <a:solidFill>
                <a:srgbClr val="1F497D"/>
              </a:solidFill>
            </c:spPr>
          </c:dPt>
          <c:dPt>
            <c:idx val="3"/>
            <c:invertIfNegative val="0"/>
            <c:bubble3D val="0"/>
            <c:spPr>
              <a:solidFill>
                <a:srgbClr val="1F497D"/>
              </a:solidFill>
            </c:spPr>
          </c:dPt>
          <c:dLbls>
            <c:dLbl>
              <c:idx val="0"/>
              <c:tx>
                <c:rich>
                  <a:bodyPr/>
                  <a:lstStyle/>
                  <a:p>
                    <a:r>
                      <a:rPr lang="en-US" sz="1400" dirty="0" smtClean="0"/>
                      <a:t>442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400" dirty="0" smtClean="0"/>
                      <a:t>483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400" dirty="0" smtClean="0"/>
                      <a:t>523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z="1400" dirty="0" smtClean="0"/>
                      <a:t>528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z="1400" dirty="0" smtClean="0"/>
                      <a:t>556 (*,**)</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'Science subgroup'!$A$10:$A$16</c:f>
              <c:strCache>
                <c:ptCount val="7"/>
                <c:pt idx="0">
                  <c:v>75 percent or more</c:v>
                </c:pt>
                <c:pt idx="1">
                  <c:v>50 to 74.9 percent</c:v>
                </c:pt>
                <c:pt idx="2">
                  <c:v>U.S. average</c:v>
                </c:pt>
                <c:pt idx="3">
                  <c:v>OECD average</c:v>
                </c:pt>
                <c:pt idx="4">
                  <c:v>25 to 49.9 percent</c:v>
                </c:pt>
                <c:pt idx="5">
                  <c:v>10 to 24.9 percent</c:v>
                </c:pt>
                <c:pt idx="6">
                  <c:v>Less than 10 percent</c:v>
                </c:pt>
              </c:strCache>
            </c:strRef>
          </c:cat>
          <c:val>
            <c:numRef>
              <c:f>'Science subgroup'!$B$10:$B$16</c:f>
              <c:numCache>
                <c:formatCode>0</c:formatCode>
                <c:ptCount val="7"/>
                <c:pt idx="0">
                  <c:v>442</c:v>
                </c:pt>
                <c:pt idx="1">
                  <c:v>483</c:v>
                </c:pt>
                <c:pt idx="2">
                  <c:v>497.40981148308703</c:v>
                </c:pt>
                <c:pt idx="3">
                  <c:v>501.15979338145598</c:v>
                </c:pt>
                <c:pt idx="4">
                  <c:v>522.72299999999996</c:v>
                </c:pt>
                <c:pt idx="5">
                  <c:v>528</c:v>
                </c:pt>
                <c:pt idx="6">
                  <c:v>556</c:v>
                </c:pt>
              </c:numCache>
            </c:numRef>
          </c:val>
        </c:ser>
        <c:dLbls>
          <c:showLegendKey val="0"/>
          <c:showVal val="0"/>
          <c:showCatName val="0"/>
          <c:showSerName val="0"/>
          <c:showPercent val="0"/>
          <c:showBubbleSize val="0"/>
        </c:dLbls>
        <c:gapWidth val="150"/>
        <c:axId val="136900032"/>
        <c:axId val="82741360"/>
      </c:barChart>
      <c:catAx>
        <c:axId val="136900032"/>
        <c:scaling>
          <c:orientation val="minMax"/>
        </c:scaling>
        <c:delete val="0"/>
        <c:axPos val="l"/>
        <c:numFmt formatCode="General" sourceLinked="0"/>
        <c:majorTickMark val="out"/>
        <c:minorTickMark val="none"/>
        <c:tickLblPos val="nextTo"/>
        <c:txPr>
          <a:bodyPr/>
          <a:lstStyle/>
          <a:p>
            <a:pPr>
              <a:defRPr sz="1400" b="1"/>
            </a:pPr>
            <a:endParaRPr lang="en-US"/>
          </a:p>
        </c:txPr>
        <c:crossAx val="82741360"/>
        <c:crosses val="autoZero"/>
        <c:auto val="1"/>
        <c:lblAlgn val="ctr"/>
        <c:lblOffset val="100"/>
        <c:noMultiLvlLbl val="0"/>
      </c:catAx>
      <c:valAx>
        <c:axId val="82741360"/>
        <c:scaling>
          <c:orientation val="minMax"/>
          <c:max val="700"/>
        </c:scaling>
        <c:delete val="0"/>
        <c:axPos val="b"/>
        <c:majorGridlines>
          <c:spPr>
            <a:ln>
              <a:noFill/>
            </a:ln>
          </c:spPr>
        </c:majorGridlines>
        <c:numFmt formatCode="0" sourceLinked="1"/>
        <c:majorTickMark val="out"/>
        <c:minorTickMark val="none"/>
        <c:tickLblPos val="nextTo"/>
        <c:txPr>
          <a:bodyPr/>
          <a:lstStyle/>
          <a:p>
            <a:pPr>
              <a:defRPr sz="1300"/>
            </a:pPr>
            <a:endParaRPr lang="en-US"/>
          </a:p>
        </c:txPr>
        <c:crossAx val="136900032"/>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27A99A"/>
            </a:solidFill>
            <a:ln>
              <a:solidFill>
                <a:srgbClr val="27A99A"/>
              </a:solidFill>
            </a:ln>
          </c:spPr>
          <c:invertIfNegative val="0"/>
          <c:dPt>
            <c:idx val="2"/>
            <c:invertIfNegative val="0"/>
            <c:bubble3D val="0"/>
            <c:spPr>
              <a:solidFill>
                <a:srgbClr val="C6E6DC"/>
              </a:solidFill>
              <a:ln>
                <a:solidFill>
                  <a:srgbClr val="27A99A"/>
                </a:solidFill>
              </a:ln>
            </c:spPr>
          </c:dPt>
          <c:dPt>
            <c:idx val="3"/>
            <c:invertIfNegative val="0"/>
            <c:bubble3D val="0"/>
            <c:spPr>
              <a:solidFill>
                <a:srgbClr val="C6E6DC"/>
              </a:solidFill>
              <a:ln>
                <a:solidFill>
                  <a:srgbClr val="27A99A"/>
                </a:solidFill>
              </a:ln>
            </c:spPr>
          </c:dPt>
          <c:dLbls>
            <c:dLbl>
              <c:idx val="0"/>
              <c:tx>
                <c:rich>
                  <a:bodyPr/>
                  <a:lstStyle/>
                  <a:p>
                    <a:r>
                      <a:rPr lang="en-US" sz="1400" dirty="0" smtClean="0"/>
                      <a:t>452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400" dirty="0" smtClean="0"/>
                      <a:t>479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z="1400" dirty="0" smtClean="0"/>
                      <a:t>519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z="1400" dirty="0" smtClean="0"/>
                      <a:t>524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sz="1400" dirty="0" smtClean="0"/>
                      <a:t>559 (*,**)</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'Reading subgroups'!$A$2:$A$8</c:f>
              <c:strCache>
                <c:ptCount val="7"/>
                <c:pt idx="0">
                  <c:v>75 percent or more</c:v>
                </c:pt>
                <c:pt idx="1">
                  <c:v>50 to 74.9 percent</c:v>
                </c:pt>
                <c:pt idx="2">
                  <c:v>OECD average</c:v>
                </c:pt>
                <c:pt idx="3">
                  <c:v>U.S. average</c:v>
                </c:pt>
                <c:pt idx="4">
                  <c:v>25 to 49.9 percent</c:v>
                </c:pt>
                <c:pt idx="5">
                  <c:v>10 to 24.9 percent</c:v>
                </c:pt>
                <c:pt idx="6">
                  <c:v>Less than 10 percent</c:v>
                </c:pt>
              </c:strCache>
            </c:strRef>
          </c:cat>
          <c:val>
            <c:numRef>
              <c:f>'Reading subgroups'!$B$2:$B$8</c:f>
              <c:numCache>
                <c:formatCode>0</c:formatCode>
                <c:ptCount val="7"/>
                <c:pt idx="0">
                  <c:v>452</c:v>
                </c:pt>
                <c:pt idx="1">
                  <c:v>479</c:v>
                </c:pt>
                <c:pt idx="2">
                  <c:v>496.46286385525099</c:v>
                </c:pt>
                <c:pt idx="3">
                  <c:v>497.58171811695382</c:v>
                </c:pt>
                <c:pt idx="4">
                  <c:v>518.85899999999936</c:v>
                </c:pt>
                <c:pt idx="5">
                  <c:v>524</c:v>
                </c:pt>
                <c:pt idx="6">
                  <c:v>559</c:v>
                </c:pt>
              </c:numCache>
            </c:numRef>
          </c:val>
        </c:ser>
        <c:dLbls>
          <c:showLegendKey val="0"/>
          <c:showVal val="0"/>
          <c:showCatName val="0"/>
          <c:showSerName val="0"/>
          <c:showPercent val="0"/>
          <c:showBubbleSize val="0"/>
        </c:dLbls>
        <c:gapWidth val="150"/>
        <c:axId val="137738960"/>
        <c:axId val="137739520"/>
      </c:barChart>
      <c:catAx>
        <c:axId val="137738960"/>
        <c:scaling>
          <c:orientation val="minMax"/>
        </c:scaling>
        <c:delete val="0"/>
        <c:axPos val="l"/>
        <c:numFmt formatCode="General" sourceLinked="0"/>
        <c:majorTickMark val="out"/>
        <c:minorTickMark val="none"/>
        <c:tickLblPos val="nextTo"/>
        <c:txPr>
          <a:bodyPr/>
          <a:lstStyle/>
          <a:p>
            <a:pPr>
              <a:defRPr sz="1400" b="1"/>
            </a:pPr>
            <a:endParaRPr lang="en-US"/>
          </a:p>
        </c:txPr>
        <c:crossAx val="137739520"/>
        <c:crosses val="autoZero"/>
        <c:auto val="1"/>
        <c:lblAlgn val="ctr"/>
        <c:lblOffset val="100"/>
        <c:noMultiLvlLbl val="0"/>
      </c:catAx>
      <c:valAx>
        <c:axId val="137739520"/>
        <c:scaling>
          <c:orientation val="minMax"/>
          <c:max val="700"/>
        </c:scaling>
        <c:delete val="0"/>
        <c:axPos val="b"/>
        <c:majorGridlines>
          <c:spPr>
            <a:ln>
              <a:noFill/>
            </a:ln>
          </c:spPr>
        </c:majorGridlines>
        <c:numFmt formatCode="0" sourceLinked="1"/>
        <c:majorTickMark val="out"/>
        <c:minorTickMark val="none"/>
        <c:tickLblPos val="nextTo"/>
        <c:txPr>
          <a:bodyPr/>
          <a:lstStyle/>
          <a:p>
            <a:pPr>
              <a:defRPr sz="1200"/>
            </a:pPr>
            <a:endParaRPr lang="en-US"/>
          </a:p>
        </c:txPr>
        <c:crossAx val="137738960"/>
        <c:crosses val="autoZero"/>
        <c:crossBetween val="between"/>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rgbClr val="FFC000"/>
            </a:solidFill>
            <a:ln>
              <a:solidFill>
                <a:srgbClr val="FFC000"/>
              </a:solidFill>
            </a:ln>
          </c:spPr>
          <c:invertIfNegative val="0"/>
          <c:dPt>
            <c:idx val="2"/>
            <c:invertIfNegative val="0"/>
            <c:bubble3D val="0"/>
            <c:spPr>
              <a:solidFill>
                <a:srgbClr val="C0504D"/>
              </a:solidFill>
              <a:ln>
                <a:noFill/>
              </a:ln>
            </c:spPr>
          </c:dPt>
          <c:dPt>
            <c:idx val="4"/>
            <c:invertIfNegative val="0"/>
            <c:bubble3D val="0"/>
            <c:spPr>
              <a:solidFill>
                <a:srgbClr val="C0504D"/>
              </a:solidFill>
              <a:ln>
                <a:noFill/>
              </a:ln>
            </c:spPr>
          </c:dPt>
          <c:dLbls>
            <c:dLbl>
              <c:idx val="0"/>
              <c:tx>
                <c:rich>
                  <a:bodyPr/>
                  <a:lstStyle/>
                  <a:p>
                    <a:r>
                      <a:rPr lang="en-US" dirty="0" smtClean="0"/>
                      <a:t>421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455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481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492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494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506</a:t>
                    </a:r>
                    <a:r>
                      <a:rPr lang="en-US" baseline="0" dirty="0" smtClean="0"/>
                      <a:t> (*,**)</a:t>
                    </a:r>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dirty="0" smtClean="0"/>
                      <a:t>549</a:t>
                    </a:r>
                    <a:r>
                      <a:rPr lang="en-US" baseline="0" dirty="0" smtClean="0"/>
                      <a:t> (*,**)</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'Mathematics subgroup'!$A$11:$A$17</c:f>
              <c:strCache>
                <c:ptCount val="7"/>
                <c:pt idx="0">
                  <c:v>Black</c:v>
                </c:pt>
                <c:pt idx="1">
                  <c:v>Hispanic</c:v>
                </c:pt>
                <c:pt idx="2">
                  <c:v>U.S. average</c:v>
                </c:pt>
                <c:pt idx="3">
                  <c:v>Multiracial</c:v>
                </c:pt>
                <c:pt idx="4">
                  <c:v>OECD average</c:v>
                </c:pt>
                <c:pt idx="5">
                  <c:v>White</c:v>
                </c:pt>
                <c:pt idx="6">
                  <c:v>Asian</c:v>
                </c:pt>
              </c:strCache>
            </c:strRef>
          </c:cat>
          <c:val>
            <c:numRef>
              <c:f>'Mathematics subgroup'!$B$11:$B$17</c:f>
              <c:numCache>
                <c:formatCode>0</c:formatCode>
                <c:ptCount val="7"/>
                <c:pt idx="0">
                  <c:v>420.84300000000002</c:v>
                </c:pt>
                <c:pt idx="1">
                  <c:v>455.03800000000001</c:v>
                </c:pt>
                <c:pt idx="2">
                  <c:v>481.36678627921202</c:v>
                </c:pt>
                <c:pt idx="3">
                  <c:v>491.92</c:v>
                </c:pt>
                <c:pt idx="4">
                  <c:v>494.04644668586099</c:v>
                </c:pt>
                <c:pt idx="5">
                  <c:v>505.69499999999999</c:v>
                </c:pt>
                <c:pt idx="6">
                  <c:v>549.36099999999738</c:v>
                </c:pt>
              </c:numCache>
            </c:numRef>
          </c:val>
        </c:ser>
        <c:dLbls>
          <c:showLegendKey val="0"/>
          <c:showVal val="0"/>
          <c:showCatName val="0"/>
          <c:showSerName val="0"/>
          <c:showPercent val="0"/>
          <c:showBubbleSize val="0"/>
        </c:dLbls>
        <c:gapWidth val="150"/>
        <c:axId val="192943904"/>
        <c:axId val="141635440"/>
      </c:barChart>
      <c:catAx>
        <c:axId val="192943904"/>
        <c:scaling>
          <c:orientation val="minMax"/>
        </c:scaling>
        <c:delete val="0"/>
        <c:axPos val="l"/>
        <c:numFmt formatCode="General" sourceLinked="0"/>
        <c:majorTickMark val="out"/>
        <c:minorTickMark val="none"/>
        <c:tickLblPos val="nextTo"/>
        <c:txPr>
          <a:bodyPr/>
          <a:lstStyle/>
          <a:p>
            <a:pPr>
              <a:defRPr sz="1500" b="1"/>
            </a:pPr>
            <a:endParaRPr lang="en-US"/>
          </a:p>
        </c:txPr>
        <c:crossAx val="141635440"/>
        <c:crosses val="autoZero"/>
        <c:auto val="1"/>
        <c:lblAlgn val="ctr"/>
        <c:lblOffset val="100"/>
        <c:noMultiLvlLbl val="0"/>
      </c:catAx>
      <c:valAx>
        <c:axId val="141635440"/>
        <c:scaling>
          <c:orientation val="minMax"/>
          <c:max val="700"/>
        </c:scaling>
        <c:delete val="0"/>
        <c:axPos val="b"/>
        <c:majorGridlines>
          <c:spPr>
            <a:ln>
              <a:noFill/>
            </a:ln>
          </c:spPr>
        </c:majorGridlines>
        <c:numFmt formatCode="0" sourceLinked="1"/>
        <c:majorTickMark val="out"/>
        <c:minorTickMark val="none"/>
        <c:tickLblPos val="nextTo"/>
        <c:txPr>
          <a:bodyPr/>
          <a:lstStyle/>
          <a:p>
            <a:pPr>
              <a:defRPr sz="1200"/>
            </a:pPr>
            <a:endParaRPr lang="en-US"/>
          </a:p>
        </c:txPr>
        <c:crossAx val="192943904"/>
        <c:crosses val="autoZero"/>
        <c:crossBetween val="between"/>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0.89074</cdr:x>
      <cdr:y>0.88978</cdr:y>
    </cdr:from>
    <cdr:to>
      <cdr:x>0.90321</cdr:x>
      <cdr:y>0.91685</cdr:y>
    </cdr:to>
    <cdr:cxnSp macro="">
      <cdr:nvCxnSpPr>
        <cdr:cNvPr id="2" name="Straight Connector 1"/>
        <cdr:cNvCxnSpPr/>
      </cdr:nvCxnSpPr>
      <cdr:spPr>
        <a:xfrm xmlns:a="http://schemas.openxmlformats.org/drawingml/2006/main" flipV="1">
          <a:off x="6804239" y="3443691"/>
          <a:ext cx="95257" cy="10476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0.04076</cdr:x>
      <cdr:y>0.55534</cdr:y>
    </cdr:from>
    <cdr:to>
      <cdr:x>0.21397</cdr:x>
      <cdr:y>0.63487</cdr:y>
    </cdr:to>
    <cdr:sp macro="" textlink="">
      <cdr:nvSpPr>
        <cdr:cNvPr id="3" name="TextBox 10"/>
        <cdr:cNvSpPr txBox="1"/>
      </cdr:nvSpPr>
      <cdr:spPr>
        <a:xfrm xmlns:a="http://schemas.openxmlformats.org/drawingml/2006/main">
          <a:off x="311342" y="2149331"/>
          <a:ext cx="1323148" cy="30777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i="1" dirty="0" smtClean="0"/>
            <a:t>     </a:t>
          </a:r>
          <a:r>
            <a:rPr lang="en-US" sz="1400" b="1" i="1" dirty="0" smtClean="0"/>
            <a:t>U.S. average</a:t>
          </a:r>
          <a:endParaRPr lang="en-US" sz="1400" b="1" i="1" dirty="0"/>
        </a:p>
      </cdr:txBody>
    </cdr:sp>
  </cdr:relSizeAnchor>
  <cdr:relSizeAnchor xmlns:cdr="http://schemas.openxmlformats.org/drawingml/2006/chartDrawing">
    <cdr:from>
      <cdr:x>0.00272</cdr:x>
      <cdr:y>0.42916</cdr:y>
    </cdr:from>
    <cdr:to>
      <cdr:x>0.21684</cdr:x>
      <cdr:y>0.50868</cdr:y>
    </cdr:to>
    <cdr:sp macro="" textlink="">
      <cdr:nvSpPr>
        <cdr:cNvPr id="4" name="TextBox 10"/>
        <cdr:cNvSpPr txBox="1"/>
      </cdr:nvSpPr>
      <cdr:spPr>
        <a:xfrm xmlns:a="http://schemas.openxmlformats.org/drawingml/2006/main">
          <a:off x="20782" y="1660957"/>
          <a:ext cx="1635646" cy="30777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i="1" dirty="0" smtClean="0"/>
            <a:t>          </a:t>
          </a:r>
          <a:r>
            <a:rPr lang="en-US" sz="1400" b="1" i="1" dirty="0" smtClean="0"/>
            <a:t>OECD average</a:t>
          </a:r>
          <a:endParaRPr lang="en-US" sz="1400" b="1" i="1" dirty="0"/>
        </a:p>
      </cdr:txBody>
    </cdr:sp>
  </cdr:relSizeAnchor>
</c:userShapes>
</file>

<file path=ppt/drawings/drawing2.xml><?xml version="1.0" encoding="utf-8"?>
<c:userShapes xmlns:c="http://schemas.openxmlformats.org/drawingml/2006/chart">
  <cdr:relSizeAnchor xmlns:cdr="http://schemas.openxmlformats.org/drawingml/2006/chartDrawing">
    <cdr:from>
      <cdr:x>0.89265</cdr:x>
      <cdr:y>0.88062</cdr:y>
    </cdr:from>
    <cdr:to>
      <cdr:x>0.90465</cdr:x>
      <cdr:y>0.90835</cdr:y>
    </cdr:to>
    <cdr:cxnSp macro="">
      <cdr:nvCxnSpPr>
        <cdr:cNvPr id="2" name="Straight Connector 1"/>
        <cdr:cNvCxnSpPr/>
      </cdr:nvCxnSpPr>
      <cdr:spPr>
        <a:xfrm xmlns:a="http://schemas.openxmlformats.org/drawingml/2006/main" flipV="1">
          <a:off x="7086458" y="3327152"/>
          <a:ext cx="95250" cy="1047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0.90568</cdr:x>
      <cdr:y>0.88062</cdr:y>
    </cdr:from>
    <cdr:to>
      <cdr:x>0.91768</cdr:x>
      <cdr:y>0.90835</cdr:y>
    </cdr:to>
    <cdr:cxnSp macro="">
      <cdr:nvCxnSpPr>
        <cdr:cNvPr id="3" name="Straight Connector 2"/>
        <cdr:cNvCxnSpPr/>
      </cdr:nvCxnSpPr>
      <cdr:spPr>
        <a:xfrm xmlns:a="http://schemas.openxmlformats.org/drawingml/2006/main" flipV="1">
          <a:off x="7189862" y="3327152"/>
          <a:ext cx="95250" cy="1047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0.01185</cdr:x>
      <cdr:y>0.5524</cdr:y>
    </cdr:from>
    <cdr:to>
      <cdr:x>0.22089</cdr:x>
      <cdr:y>0.63518</cdr:y>
    </cdr:to>
    <cdr:sp macro="" textlink="">
      <cdr:nvSpPr>
        <cdr:cNvPr id="4" name="TextBox 10"/>
        <cdr:cNvSpPr txBox="1"/>
      </cdr:nvSpPr>
      <cdr:spPr>
        <a:xfrm xmlns:a="http://schemas.openxmlformats.org/drawingml/2006/main">
          <a:off x="91128" y="2053847"/>
          <a:ext cx="1607547" cy="30777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i="1" dirty="0" smtClean="0"/>
            <a:t>         </a:t>
          </a:r>
          <a:r>
            <a:rPr lang="en-US" sz="1400" b="1" i="1" dirty="0" smtClean="0"/>
            <a:t>OECD average</a:t>
          </a:r>
          <a:endParaRPr lang="en-US" sz="1400" b="1" i="1" dirty="0"/>
        </a:p>
      </cdr:txBody>
    </cdr:sp>
  </cdr:relSizeAnchor>
  <cdr:relSizeAnchor xmlns:cdr="http://schemas.openxmlformats.org/drawingml/2006/chartDrawing">
    <cdr:from>
      <cdr:x>0.0074</cdr:x>
      <cdr:y>0.43129</cdr:y>
    </cdr:from>
    <cdr:to>
      <cdr:x>0.21644</cdr:x>
      <cdr:y>0.51407</cdr:y>
    </cdr:to>
    <cdr:sp macro="" textlink="">
      <cdr:nvSpPr>
        <cdr:cNvPr id="5" name="TextBox 10"/>
        <cdr:cNvSpPr txBox="1"/>
      </cdr:nvSpPr>
      <cdr:spPr>
        <a:xfrm xmlns:a="http://schemas.openxmlformats.org/drawingml/2006/main">
          <a:off x="56901" y="1603565"/>
          <a:ext cx="1607547" cy="30777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i="1" dirty="0" smtClean="0"/>
            <a:t>            </a:t>
          </a:r>
          <a:r>
            <a:rPr lang="en-US" sz="1400" b="1" i="1" dirty="0" smtClean="0"/>
            <a:t>U.S. average</a:t>
          </a:r>
          <a:endParaRPr lang="en-US" sz="1400" b="1" i="1" dirty="0"/>
        </a:p>
      </cdr:txBody>
    </cdr:sp>
  </cdr:relSizeAnchor>
</c:userShapes>
</file>

<file path=ppt/drawings/drawing4.xml><?xml version="1.0" encoding="utf-8"?>
<c:userShapes xmlns:c="http://schemas.openxmlformats.org/drawingml/2006/chart">
  <cdr:relSizeAnchor xmlns:cdr="http://schemas.openxmlformats.org/drawingml/2006/chartDrawing">
    <cdr:from>
      <cdr:x>0.93516</cdr:x>
      <cdr:y>0.91484</cdr:y>
    </cdr:from>
    <cdr:to>
      <cdr:x>0.99854</cdr:x>
      <cdr:y>0.98499</cdr:y>
    </cdr:to>
    <cdr:sp macro="" textlink="">
      <cdr:nvSpPr>
        <cdr:cNvPr id="2" name="TextBox 2"/>
        <cdr:cNvSpPr txBox="1"/>
      </cdr:nvSpPr>
      <cdr:spPr>
        <a:xfrm xmlns:a="http://schemas.openxmlformats.org/drawingml/2006/main">
          <a:off x="7308035" y="3612322"/>
          <a:ext cx="495300" cy="276999"/>
        </a:xfrm>
        <a:prstGeom xmlns:a="http://schemas.openxmlformats.org/drawingml/2006/main" prst="rect">
          <a:avLst/>
        </a:prstGeom>
        <a:solidFill xmlns:a="http://schemas.openxmlformats.org/drawingml/2006/main">
          <a:schemeClr val="bg1"/>
        </a:solidFill>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prstClr val="black"/>
              </a:solidFill>
            </a:rPr>
            <a:t>1000</a:t>
          </a:r>
        </a:p>
      </cdr:txBody>
    </cdr:sp>
  </cdr:relSizeAnchor>
  <cdr:relSizeAnchor xmlns:cdr="http://schemas.openxmlformats.org/drawingml/2006/chartDrawing">
    <cdr:from>
      <cdr:x>0.89105</cdr:x>
      <cdr:y>0.89842</cdr:y>
    </cdr:from>
    <cdr:to>
      <cdr:x>0.90324</cdr:x>
      <cdr:y>0.92495</cdr:y>
    </cdr:to>
    <cdr:cxnSp macro="">
      <cdr:nvCxnSpPr>
        <cdr:cNvPr id="3" name="Straight Connector 2"/>
        <cdr:cNvCxnSpPr/>
      </cdr:nvCxnSpPr>
      <cdr:spPr>
        <a:xfrm xmlns:a="http://schemas.openxmlformats.org/drawingml/2006/main" flipV="1">
          <a:off x="6963304" y="3547479"/>
          <a:ext cx="95250" cy="1047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0.90838</cdr:x>
      <cdr:y>0.90056</cdr:y>
    </cdr:from>
    <cdr:to>
      <cdr:x>0.92057</cdr:x>
      <cdr:y>0.9271</cdr:y>
    </cdr:to>
    <cdr:cxnSp macro="">
      <cdr:nvCxnSpPr>
        <cdr:cNvPr id="4" name="Straight Connector 3"/>
        <cdr:cNvCxnSpPr/>
      </cdr:nvCxnSpPr>
      <cdr:spPr>
        <a:xfrm xmlns:a="http://schemas.openxmlformats.org/drawingml/2006/main" flipV="1">
          <a:off x="7098771" y="3555946"/>
          <a:ext cx="95250" cy="1047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0.55886</cdr:y>
    </cdr:from>
    <cdr:to>
      <cdr:x>0.16931</cdr:x>
      <cdr:y>0.63681</cdr:y>
    </cdr:to>
    <cdr:sp macro="" textlink="">
      <cdr:nvSpPr>
        <cdr:cNvPr id="5" name="TextBox 10"/>
        <cdr:cNvSpPr txBox="1"/>
      </cdr:nvSpPr>
      <cdr:spPr>
        <a:xfrm xmlns:a="http://schemas.openxmlformats.org/drawingml/2006/main">
          <a:off x="0" y="2206720"/>
          <a:ext cx="1323148" cy="30777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i="1" dirty="0" smtClean="0"/>
            <a:t>     </a:t>
          </a:r>
          <a:r>
            <a:rPr lang="en-US" sz="1400" b="1" i="1" dirty="0" smtClean="0"/>
            <a:t>U.S. average</a:t>
          </a:r>
          <a:endParaRPr lang="en-US" sz="1400" b="1"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EE40E-9D74-384F-AABD-2C3D4337A3BA}" type="datetimeFigureOut">
              <a:rPr lang="en-US" smtClean="0"/>
              <a:t>10/21/2015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4351D-F5B3-2F4E-90FB-362C8358896C}" type="slidenum">
              <a:rPr lang="en-US" smtClean="0"/>
              <a:t>‹#›</a:t>
            </a:fld>
            <a:endParaRPr lang="en-US"/>
          </a:p>
        </p:txBody>
      </p:sp>
    </p:spTree>
    <p:extLst>
      <p:ext uri="{BB962C8B-B14F-4D97-AF65-F5344CB8AC3E}">
        <p14:creationId xmlns:p14="http://schemas.microsoft.com/office/powerpoint/2010/main" val="25266634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D5B91D-5E9A-E545-9204-EE2CA66AEB41}" type="slidenum">
              <a:rPr lang="en-US" smtClean="0"/>
              <a:t>25</a:t>
            </a:fld>
            <a:endParaRPr lang="en-US"/>
          </a:p>
        </p:txBody>
      </p:sp>
    </p:spTree>
    <p:extLst>
      <p:ext uri="{BB962C8B-B14F-4D97-AF65-F5344CB8AC3E}">
        <p14:creationId xmlns:p14="http://schemas.microsoft.com/office/powerpoint/2010/main" val="2423192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Culture </a:t>
            </a:r>
            <a:r>
              <a:rPr lang="en-US" dirty="0" err="1" smtClean="0"/>
              <a:t>impt</a:t>
            </a:r>
            <a:r>
              <a:rPr lang="en-US" dirty="0" smtClean="0"/>
              <a:t>: American Asians above japan and probably statistically tied with Korea.. They beat all other Americans handily.</a:t>
            </a:r>
            <a:endParaRPr lang="en-US" dirty="0"/>
          </a:p>
        </p:txBody>
      </p:sp>
      <p:sp>
        <p:nvSpPr>
          <p:cNvPr id="4" name="Slide Number Placeholder 3"/>
          <p:cNvSpPr>
            <a:spLocks noGrp="1"/>
          </p:cNvSpPr>
          <p:nvPr>
            <p:ph type="sldNum" sz="quarter" idx="10"/>
          </p:nvPr>
        </p:nvSpPr>
        <p:spPr/>
        <p:txBody>
          <a:bodyPr/>
          <a:lstStyle/>
          <a:p>
            <a:fld id="{3E1BE55B-998C-254D-9E72-95B3F6D277E5}" type="slidenum">
              <a:rPr lang="en-US" smtClean="0"/>
              <a:t>51</a:t>
            </a:fld>
            <a:endParaRPr lang="en-US"/>
          </a:p>
        </p:txBody>
      </p:sp>
    </p:spTree>
    <p:extLst>
      <p:ext uri="{BB962C8B-B14F-4D97-AF65-F5344CB8AC3E}">
        <p14:creationId xmlns:p14="http://schemas.microsoft.com/office/powerpoint/2010/main" val="110858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you see that, a</a:t>
            </a:r>
            <a:r>
              <a:rPr lang="en-US" dirty="0" smtClean="0"/>
              <a:t>t the level of nations,</a:t>
            </a:r>
            <a:r>
              <a:rPr lang="en-US" baseline="0" dirty="0" smtClean="0"/>
              <a:t> national </a:t>
            </a:r>
            <a:r>
              <a:rPr lang="en-US" b="1" u="sng" baseline="0" dirty="0" smtClean="0"/>
              <a:t>in</a:t>
            </a:r>
            <a:r>
              <a:rPr lang="en-US" baseline="0" dirty="0" smtClean="0"/>
              <a:t>equality predicts average PISA scores quite well. </a:t>
            </a:r>
          </a:p>
          <a:p>
            <a:r>
              <a:rPr lang="en-US" baseline="0" dirty="0" smtClean="0"/>
              <a:t>	But this analysis by </a:t>
            </a:r>
            <a:r>
              <a:rPr lang="en-US" baseline="0" dirty="0" err="1" smtClean="0"/>
              <a:t>Condron</a:t>
            </a:r>
            <a:r>
              <a:rPr lang="en-US" baseline="0" dirty="0" smtClean="0"/>
              <a:t> tells us something else---We can estimate that if the USA put into place policies that gave us the same level of inequality as Finland, the US average score would likely be 509, not around 475. </a:t>
            </a:r>
          </a:p>
          <a:p>
            <a:r>
              <a:rPr lang="en-US" baseline="0" dirty="0" smtClean="0"/>
              <a:t>	And if Finland were to become as </a:t>
            </a:r>
            <a:r>
              <a:rPr lang="en-US" b="1" baseline="0" dirty="0" smtClean="0"/>
              <a:t>un</a:t>
            </a:r>
            <a:r>
              <a:rPr lang="en-US" baseline="0" dirty="0" smtClean="0"/>
              <a:t>equal in income as the US, its score would be about 487, and they would no longer be the the worlds leader at 548......... </a:t>
            </a:r>
          </a:p>
          <a:p>
            <a:r>
              <a:rPr lang="en-US" baseline="0" dirty="0" smtClean="0"/>
              <a:t>	If you believe that there is some causal relationship between poverty and income inequality on the one hand, and the performance of a nation’s schools  on the other hand, then a nations social and taxation policies are expected to have a huge impact on school performance. I believe that these relationships are, indeed, causal...... The President of the United States of America and his Secretary of Education, the Republican and Democratic leadership, are all looking at school policies related to testing, curriculum and teacher quality, while it is the social policies about income and taxes that need to be changed. Here are two other graphs to make this point quite vividly, I hope.</a:t>
            </a:r>
          </a:p>
          <a:p>
            <a:r>
              <a:rPr lang="en-US" baseline="0" dirty="0" smtClean="0"/>
              <a:t>NEXT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Relationship between  a nations inequality in income (</a:t>
            </a:r>
            <a:r>
              <a:rPr lang="en-US" dirty="0" err="1" smtClean="0"/>
              <a:t>Gini</a:t>
            </a:r>
            <a:r>
              <a:rPr lang="en-US" dirty="0" smtClean="0"/>
              <a:t> Coefficient, high being more unequal) and Average PISA (2006) mathematics score just among the wealthy nations (</a:t>
            </a:r>
            <a:r>
              <a:rPr lang="en-US" dirty="0" err="1" smtClean="0"/>
              <a:t>Condron</a:t>
            </a:r>
            <a:r>
              <a:rPr lang="en-US" dirty="0" smtClean="0"/>
              <a:t>, 2011). Relationships for science and reading scores are similar.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68CC2D-6637-C94E-9693-E8EA0E868054}" type="slidenum">
              <a:rPr lang="en-US" smtClean="0"/>
              <a:pPr/>
              <a:t>52</a:t>
            </a:fld>
            <a:endParaRPr lang="en-US"/>
          </a:p>
        </p:txBody>
      </p:sp>
    </p:spTree>
    <p:extLst>
      <p:ext uri="{BB962C8B-B14F-4D97-AF65-F5344CB8AC3E}">
        <p14:creationId xmlns:p14="http://schemas.microsoft.com/office/powerpoint/2010/main" val="233019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Shanghai-China </a:t>
            </a:r>
            <a:r>
              <a:rPr lang="en-US" sz="1200" b="0" i="0" u="none" strike="noStrike" kern="1200" baseline="0" dirty="0" smtClean="0">
                <a:solidFill>
                  <a:schemeClr val="tx1"/>
                </a:solidFill>
                <a:latin typeface="+mn-lt"/>
                <a:ea typeface="+mn-ea"/>
                <a:cs typeface="+mn-cs"/>
              </a:rPr>
              <a:t>	613	</a:t>
            </a:r>
          </a:p>
          <a:p>
            <a:r>
              <a:rPr lang="en-US" sz="1200" b="0" i="1" u="none" strike="noStrike" kern="1200" baseline="0" dirty="0" smtClean="0">
                <a:solidFill>
                  <a:schemeClr val="tx1"/>
                </a:solidFill>
                <a:latin typeface="+mn-lt"/>
                <a:ea typeface="+mn-ea"/>
                <a:cs typeface="+mn-cs"/>
              </a:rPr>
              <a:t>Singapore      </a:t>
            </a:r>
            <a:r>
              <a:rPr lang="en-US" sz="1200" b="0" i="0" u="none" strike="noStrike" kern="1200" baseline="0" dirty="0" smtClean="0">
                <a:solidFill>
                  <a:schemeClr val="tx1"/>
                </a:solidFill>
                <a:latin typeface="+mn-lt"/>
                <a:ea typeface="+mn-ea"/>
                <a:cs typeface="+mn-cs"/>
              </a:rPr>
              <a:t>	573	</a:t>
            </a:r>
          </a:p>
          <a:p>
            <a:r>
              <a:rPr lang="en-US" sz="1200" b="0" i="1" u="none" strike="noStrike" kern="1200" baseline="0" dirty="0" smtClean="0">
                <a:solidFill>
                  <a:schemeClr val="tx1"/>
                </a:solidFill>
                <a:latin typeface="+mn-lt"/>
                <a:ea typeface="+mn-ea"/>
                <a:cs typeface="+mn-cs"/>
              </a:rPr>
              <a:t>Hong Kong-China </a:t>
            </a:r>
            <a:r>
              <a:rPr lang="en-US" sz="1200" b="0" i="0" u="none" strike="noStrike" kern="1200" baseline="0" dirty="0" smtClean="0">
                <a:solidFill>
                  <a:schemeClr val="tx1"/>
                </a:solidFill>
                <a:latin typeface="+mn-lt"/>
                <a:ea typeface="+mn-ea"/>
                <a:cs typeface="+mn-cs"/>
              </a:rPr>
              <a:t>	561	</a:t>
            </a:r>
          </a:p>
          <a:p>
            <a:r>
              <a:rPr lang="en-US" sz="1200" b="0" i="1" u="none" strike="noStrike" kern="1200" baseline="0" dirty="0" smtClean="0">
                <a:solidFill>
                  <a:schemeClr val="tx1"/>
                </a:solidFill>
                <a:latin typeface="+mn-lt"/>
                <a:ea typeface="+mn-ea"/>
                <a:cs typeface="+mn-cs"/>
              </a:rPr>
              <a:t>Chinese Taipei </a:t>
            </a:r>
            <a:r>
              <a:rPr lang="en-US" sz="1200" b="0" i="0" u="none" strike="noStrike" kern="1200" baseline="0" dirty="0" smtClean="0">
                <a:solidFill>
                  <a:schemeClr val="tx1"/>
                </a:solidFill>
                <a:latin typeface="+mn-lt"/>
                <a:ea typeface="+mn-ea"/>
                <a:cs typeface="+mn-cs"/>
              </a:rPr>
              <a:t>	560	</a:t>
            </a:r>
          </a:p>
          <a:p>
            <a:r>
              <a:rPr lang="en-US" sz="1200" b="0" i="0" u="none" strike="noStrike" kern="1200" baseline="0" dirty="0" smtClean="0">
                <a:solidFill>
                  <a:schemeClr val="tx1"/>
                </a:solidFill>
                <a:latin typeface="+mn-lt"/>
                <a:ea typeface="+mn-ea"/>
                <a:cs typeface="+mn-cs"/>
              </a:rPr>
              <a:t>Korea, Republic of 	554	</a:t>
            </a:r>
          </a:p>
          <a:p>
            <a:r>
              <a:rPr lang="en-US" sz="1200" b="0" i="0" u="none" strike="noStrike" kern="1200" baseline="0" dirty="0" smtClean="0">
                <a:solidFill>
                  <a:schemeClr val="tx1"/>
                </a:solidFill>
                <a:latin typeface="+mn-lt"/>
                <a:ea typeface="+mn-ea"/>
                <a:cs typeface="+mn-cs"/>
              </a:rPr>
              <a:t>BUT EVEN IN MATH—OUR WEAKEST SUBJECT, THOSE KIDS IN SCHOOLS WHERE POVERTY RARELY IS SEE—THE FIRST BAR IN THIS GRAPH-- THESE KIDS PLACED 6th in world--</a:t>
            </a:r>
            <a:r>
              <a:rPr lang="en-US" dirty="0" smtClean="0"/>
              <a:t> higher than Japan. </a:t>
            </a:r>
          </a:p>
          <a:p>
            <a:endParaRPr lang="en-US" dirty="0" smtClean="0"/>
          </a:p>
          <a:p>
            <a:r>
              <a:rPr lang="en-US" dirty="0" smtClean="0"/>
              <a:t>THE NEXT GROUP—WITH UNDER 25%</a:t>
            </a:r>
            <a:r>
              <a:rPr lang="en-US" baseline="0" dirty="0" smtClean="0"/>
              <a:t> OF THE KIDS WERE IN POVERTY-- WERE </a:t>
            </a:r>
            <a:r>
              <a:rPr lang="en-US" dirty="0" smtClean="0"/>
              <a:t>17</a:t>
            </a:r>
            <a:r>
              <a:rPr lang="en-US" baseline="30000" dirty="0" smtClean="0"/>
              <a:t>th</a:t>
            </a:r>
            <a:r>
              <a:rPr lang="en-US" dirty="0" smtClean="0"/>
              <a:t> in world, well above most of the  countries in OECD.</a:t>
            </a:r>
          </a:p>
          <a:p>
            <a:r>
              <a:rPr lang="en-US" dirty="0" smtClean="0"/>
              <a:t> And Massachusetts kids tied with Germany. </a:t>
            </a:r>
            <a:endParaRPr lang="en-US" dirty="0"/>
          </a:p>
        </p:txBody>
      </p:sp>
      <p:sp>
        <p:nvSpPr>
          <p:cNvPr id="4" name="Slide Number Placeholder 3"/>
          <p:cNvSpPr>
            <a:spLocks noGrp="1"/>
          </p:cNvSpPr>
          <p:nvPr>
            <p:ph type="sldNum" sz="quarter" idx="10"/>
          </p:nvPr>
        </p:nvSpPr>
        <p:spPr/>
        <p:txBody>
          <a:bodyPr/>
          <a:lstStyle/>
          <a:p>
            <a:fld id="{3E1BE55B-998C-254D-9E72-95B3F6D277E5}" type="slidenum">
              <a:rPr lang="en-US" smtClean="0"/>
              <a:t>27</a:t>
            </a:fld>
            <a:endParaRPr lang="en-US" dirty="0"/>
          </a:p>
        </p:txBody>
      </p:sp>
    </p:spTree>
    <p:extLst>
      <p:ext uri="{BB962C8B-B14F-4D97-AF65-F5344CB8AC3E}">
        <p14:creationId xmlns:p14="http://schemas.microsoft.com/office/powerpoint/2010/main" val="116476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bar in this graph dealing with PISA science scores shows that kids in schools with under 10% of their</a:t>
            </a:r>
            <a:r>
              <a:rPr lang="en-US" baseline="0" dirty="0" smtClean="0"/>
              <a:t> classmates </a:t>
            </a:r>
            <a:r>
              <a:rPr lang="en-US" dirty="0" smtClean="0"/>
              <a:t> in poverty</a:t>
            </a:r>
            <a:r>
              <a:rPr lang="en-US" baseline="0" dirty="0" smtClean="0"/>
              <a:t> WERE </a:t>
            </a:r>
            <a:r>
              <a:rPr lang="en-US" dirty="0" smtClean="0"/>
              <a:t>beaten by only one country—shanghai—which is not a country at all, and won’t test around 200 thousand kids of immigrants. AND</a:t>
            </a:r>
            <a:r>
              <a:rPr lang="en-US" baseline="0" dirty="0" smtClean="0"/>
              <a:t> IT</a:t>
            </a:r>
            <a:r>
              <a:rPr lang="en-US" dirty="0" smtClean="0"/>
              <a:t> IS THE</a:t>
            </a:r>
            <a:r>
              <a:rPr lang="en-US" baseline="0" dirty="0" smtClean="0"/>
              <a:t> ONE CITY IN CHINA WITH THE HIGHEST % OF COLLEGE GRADUATES. Like testing in </a:t>
            </a:r>
            <a:r>
              <a:rPr lang="en-US" baseline="0" dirty="0" err="1" smtClean="0"/>
              <a:t>siliconvalley</a:t>
            </a:r>
            <a:r>
              <a:rPr lang="en-US" baseline="0" dirty="0" smtClean="0"/>
              <a:t>, without the </a:t>
            </a:r>
            <a:r>
              <a:rPr lang="en-US" baseline="0" dirty="0" err="1" smtClean="0"/>
              <a:t>hispanics</a:t>
            </a:r>
            <a:r>
              <a:rPr lang="en-US" baseline="0" dirty="0" smtClean="0"/>
              <a:t>.</a:t>
            </a:r>
            <a:endParaRPr lang="en-US" dirty="0" smtClean="0"/>
          </a:p>
          <a:p>
            <a:r>
              <a:rPr lang="en-US" dirty="0" smtClean="0"/>
              <a:t>The second  group, where under —under 25%of the kids in a school are  in poverty—tied for 8</a:t>
            </a:r>
            <a:r>
              <a:rPr lang="en-US" baseline="30000" dirty="0" smtClean="0"/>
              <a:t>th</a:t>
            </a:r>
            <a:r>
              <a:rPr lang="en-US" dirty="0" smtClean="0"/>
              <a:t> in the world in science.</a:t>
            </a:r>
            <a:endParaRPr lang="en-US" dirty="0"/>
          </a:p>
        </p:txBody>
      </p:sp>
      <p:sp>
        <p:nvSpPr>
          <p:cNvPr id="4" name="Slide Number Placeholder 3"/>
          <p:cNvSpPr>
            <a:spLocks noGrp="1"/>
          </p:cNvSpPr>
          <p:nvPr>
            <p:ph type="sldNum" sz="quarter" idx="10"/>
          </p:nvPr>
        </p:nvSpPr>
        <p:spPr/>
        <p:txBody>
          <a:bodyPr/>
          <a:lstStyle/>
          <a:p>
            <a:fld id="{3E1BE55B-998C-254D-9E72-95B3F6D277E5}" type="slidenum">
              <a:rPr lang="en-US" smtClean="0"/>
              <a:t>28</a:t>
            </a:fld>
            <a:endParaRPr lang="en-US" dirty="0"/>
          </a:p>
        </p:txBody>
      </p:sp>
    </p:spTree>
    <p:extLst>
      <p:ext uri="{BB962C8B-B14F-4D97-AF65-F5344CB8AC3E}">
        <p14:creationId xmlns:p14="http://schemas.microsoft.com/office/powerpoint/2010/main" val="97589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PIRLS taught us, reading is an area of US strength, and we see that again in  PISA. </a:t>
            </a:r>
          </a:p>
          <a:p>
            <a:r>
              <a:rPr lang="en-US" dirty="0" smtClean="0"/>
              <a:t>For US  kids</a:t>
            </a:r>
            <a:r>
              <a:rPr lang="en-US" baseline="0" dirty="0" smtClean="0"/>
              <a:t> in schools with under </a:t>
            </a:r>
            <a:r>
              <a:rPr lang="en-US" dirty="0" smtClean="0"/>
              <a:t> 10% of the students in poverty, </a:t>
            </a:r>
            <a:r>
              <a:rPr lang="en-US" baseline="0" dirty="0" smtClean="0"/>
              <a:t> they were</a:t>
            </a:r>
            <a:r>
              <a:rPr lang="en-US" dirty="0" smtClean="0"/>
              <a:t>  2</a:t>
            </a:r>
            <a:r>
              <a:rPr lang="en-US" baseline="30000" dirty="0" smtClean="0"/>
              <a:t>nd</a:t>
            </a:r>
            <a:r>
              <a:rPr lang="en-US" dirty="0" smtClean="0"/>
              <a:t> in the world</a:t>
            </a:r>
          </a:p>
          <a:p>
            <a:r>
              <a:rPr lang="en-US" dirty="0" smtClean="0"/>
              <a:t>In</a:t>
            </a:r>
            <a:r>
              <a:rPr lang="en-US" baseline="0" dirty="0" smtClean="0"/>
              <a:t> the group where under </a:t>
            </a:r>
            <a:r>
              <a:rPr lang="en-US" dirty="0" smtClean="0"/>
              <a:t>25%of the kids were in poverty their place was   6</a:t>
            </a:r>
            <a:r>
              <a:rPr lang="en-US" baseline="30000" dirty="0" smtClean="0"/>
              <a:t>th</a:t>
            </a:r>
            <a:r>
              <a:rPr lang="en-US" dirty="0" smtClean="0"/>
              <a:t> in the world—tied with Finland. So 15 million kids did great , </a:t>
            </a:r>
          </a:p>
          <a:p>
            <a:r>
              <a:rPr lang="en-US" dirty="0" smtClean="0"/>
              <a:t>But if we add the third bar here, the one showing kids in schools with less than 50% of the kids in poverty,</a:t>
            </a:r>
            <a:r>
              <a:rPr lang="en-US" baseline="0" dirty="0" smtClean="0"/>
              <a:t> they came in 10</a:t>
            </a:r>
            <a:r>
              <a:rPr lang="en-US" baseline="30000" dirty="0" smtClean="0"/>
              <a:t>th</a:t>
            </a:r>
            <a:r>
              <a:rPr lang="en-US" baseline="0" dirty="0" smtClean="0"/>
              <a:t>. Meaning that </a:t>
            </a:r>
            <a:r>
              <a:rPr lang="en-US" baseline="0" dirty="0" err="1" smtClean="0"/>
              <a:t>soemhwere</a:t>
            </a:r>
            <a:r>
              <a:rPr lang="en-US" baseline="0" dirty="0" smtClean="0"/>
              <a:t> about half of all US kids are doing pretty damn good.</a:t>
            </a:r>
          </a:p>
          <a:p>
            <a:r>
              <a:rPr lang="en-US" baseline="0" dirty="0" smtClean="0"/>
              <a:t> It</a:t>
            </a:r>
            <a:r>
              <a:rPr lang="fr-FR" baseline="0" dirty="0" smtClean="0"/>
              <a:t>’</a:t>
            </a:r>
            <a:r>
              <a:rPr lang="en-US" baseline="0" dirty="0" smtClean="0"/>
              <a:t>s the other half of our school population—those in schools where over 50% of the kids are in poverty that are doing poorly.</a:t>
            </a:r>
          </a:p>
          <a:p>
            <a:r>
              <a:rPr lang="en-US" baseline="0" dirty="0" smtClean="0"/>
              <a:t>And our mots progressive states did well—Massachusetts placed 6</a:t>
            </a:r>
            <a:r>
              <a:rPr lang="en-US" baseline="30000" dirty="0" smtClean="0"/>
              <a:t>th</a:t>
            </a:r>
            <a:r>
              <a:rPr lang="en-US" baseline="0" dirty="0" smtClean="0"/>
              <a:t> in the world, and </a:t>
            </a:r>
            <a:r>
              <a:rPr lang="en-US" baseline="0" dirty="0" err="1" smtClean="0"/>
              <a:t>conecticutt</a:t>
            </a:r>
            <a:r>
              <a:rPr lang="en-US" baseline="0" dirty="0" smtClean="0"/>
              <a:t> placed  10</a:t>
            </a:r>
            <a:r>
              <a:rPr lang="en-US" baseline="30000" dirty="0" smtClean="0"/>
              <a:t>th</a:t>
            </a:r>
            <a:r>
              <a:rPr lang="en-US" baseline="0" dirty="0" smtClean="0"/>
              <a:t> in world. Our problem is states that are high in poverty like Alabama and </a:t>
            </a:r>
            <a:r>
              <a:rPr lang="en-US" baseline="0" dirty="0" err="1" smtClean="0"/>
              <a:t>Missisipi</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E1BE55B-998C-254D-9E72-95B3F6D277E5}" type="slidenum">
              <a:rPr lang="en-US" smtClean="0"/>
              <a:t>29</a:t>
            </a:fld>
            <a:endParaRPr lang="en-US"/>
          </a:p>
        </p:txBody>
      </p:sp>
    </p:spTree>
    <p:extLst>
      <p:ext uri="{BB962C8B-B14F-4D97-AF65-F5344CB8AC3E}">
        <p14:creationId xmlns:p14="http://schemas.microsoft.com/office/powerpoint/2010/main" val="64782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latin typeface="Helvetica"/>
              </a:rPr>
              <a:t>	</a:t>
            </a:r>
            <a:endParaRPr lang="en-US" sz="1800" b="1" dirty="0">
              <a:latin typeface="Helvetica"/>
            </a:endParaRPr>
          </a:p>
        </p:txBody>
      </p:sp>
      <p:sp>
        <p:nvSpPr>
          <p:cNvPr id="4" name="Slide Number Placeholder 3"/>
          <p:cNvSpPr>
            <a:spLocks noGrp="1"/>
          </p:cNvSpPr>
          <p:nvPr>
            <p:ph type="sldNum" sz="quarter" idx="10"/>
          </p:nvPr>
        </p:nvSpPr>
        <p:spPr/>
        <p:txBody>
          <a:bodyPr/>
          <a:lstStyle/>
          <a:p>
            <a:fld id="{370DB142-AEC6-714C-B8AA-28B2ABD6444E}" type="slidenum">
              <a:rPr lang="en-US" smtClean="0"/>
              <a:t>30</a:t>
            </a:fld>
            <a:endParaRPr lang="en-US" dirty="0"/>
          </a:p>
        </p:txBody>
      </p:sp>
    </p:spTree>
    <p:extLst>
      <p:ext uri="{BB962C8B-B14F-4D97-AF65-F5344CB8AC3E}">
        <p14:creationId xmlns:p14="http://schemas.microsoft.com/office/powerpoint/2010/main" val="305159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70DB142-AEC6-714C-B8AA-28B2ABD6444E}" type="slidenum">
              <a:rPr lang="en-US" smtClean="0"/>
              <a:t>31</a:t>
            </a:fld>
            <a:endParaRPr lang="en-US" dirty="0"/>
          </a:p>
        </p:txBody>
      </p:sp>
    </p:spTree>
    <p:extLst>
      <p:ext uri="{BB962C8B-B14F-4D97-AF65-F5344CB8AC3E}">
        <p14:creationId xmlns:p14="http://schemas.microsoft.com/office/powerpoint/2010/main" val="357622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 </a:t>
            </a:r>
          </a:p>
          <a:p>
            <a:r>
              <a:rPr lang="en-US" baseline="0" dirty="0" smtClean="0"/>
              <a:t>This is a plot of the gaps in school achievement scores in reading from 1943 to the present. Kids whose family income was at the 90</a:t>
            </a:r>
            <a:r>
              <a:rPr lang="en-US" baseline="30000" dirty="0" smtClean="0"/>
              <a:t>th</a:t>
            </a:r>
            <a:r>
              <a:rPr lang="en-US" baseline="0" dirty="0" smtClean="0"/>
              <a:t> percentile had over a half standard deviation higher score than kids at the 10</a:t>
            </a:r>
            <a:r>
              <a:rPr lang="en-US" baseline="30000" dirty="0" smtClean="0"/>
              <a:t>th</a:t>
            </a:r>
            <a:r>
              <a:rPr lang="en-US" baseline="0" dirty="0" smtClean="0"/>
              <a:t> percentile in family income. Not surprising. EXPLAIN OVERLAP</a:t>
            </a:r>
          </a:p>
          <a:p>
            <a:endParaRPr lang="en-US" baseline="0" dirty="0" smtClean="0"/>
          </a:p>
          <a:p>
            <a:r>
              <a:rPr lang="en-US" baseline="0" dirty="0" smtClean="0"/>
              <a:t>But look at the trend line:   By the mid 2000’s the gap in reading achievement associated with income differences had changed dramatically.  Kids in 90</a:t>
            </a:r>
            <a:r>
              <a:rPr lang="en-US" baseline="30000" dirty="0" smtClean="0"/>
              <a:t>th</a:t>
            </a:r>
            <a:r>
              <a:rPr lang="en-US" baseline="0" dirty="0" smtClean="0"/>
              <a:t> percentile families now exceed kids in 10</a:t>
            </a:r>
            <a:r>
              <a:rPr lang="en-US" baseline="30000" dirty="0" smtClean="0"/>
              <a:t>th</a:t>
            </a:r>
            <a:r>
              <a:rPr lang="en-US" baseline="0" dirty="0" smtClean="0"/>
              <a:t> percentile families by 1.25 standard deviations—a huge difference. The great land of opportunity was closing down from the 1970s on, greed was good, —the rich got richer and better educated than ever before, perpetuating the advantages they already enjoyed. The math data shows the same trends. The children of the wealthy separated from the children of the poor in terms of  educational level and quality of education at rates that are quite remarkable and they have that advantage right now when the country only seems to have good jobs for the better educated.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Quote Riordan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income-achievement gap is now more than twice as large as the black-white achievement gap. Fifty years ago, in contrast, the black-white gap was twice as large as the income gap. . . .At the same time that family income has become more predictive of children's academic achievement, so have educational attainment and cognitive skills become more predictive of adults' earnings. The combination of these trends creates a feedback mechanism that may decrease intergenerational mobility. As the children of the rich do better in school, and those who do better in school are more likely to become rich, we risk producing an even more unequal and economically polarized society."</a:t>
            </a:r>
            <a:endParaRPr lang="en-US" sz="1200" kern="1200" dirty="0" smtClean="0">
              <a:solidFill>
                <a:schemeClr val="tx1"/>
              </a:solidFill>
              <a:latin typeface="+mn-lt"/>
              <a:ea typeface="+mn-ea"/>
              <a:cs typeface="+mn-cs"/>
            </a:endParaRP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068CC2D-6637-C94E-9693-E8EA0E868054}" type="slidenum">
              <a:rPr lang="en-US" smtClean="0"/>
              <a:pPr/>
              <a:t>44</a:t>
            </a:fld>
            <a:endParaRPr lang="en-US"/>
          </a:p>
        </p:txBody>
      </p:sp>
    </p:spTree>
    <p:extLst>
      <p:ext uri="{BB962C8B-B14F-4D97-AF65-F5344CB8AC3E}">
        <p14:creationId xmlns:p14="http://schemas.microsoft.com/office/powerpoint/2010/main" val="368524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a:t>
            </a:r>
            <a:r>
              <a:rPr lang="fr-FR" dirty="0" smtClean="0"/>
              <a:t>’</a:t>
            </a:r>
            <a:r>
              <a:rPr lang="en-US" dirty="0" smtClean="0"/>
              <a:t>t include these in the VAM equations, the equations cannot predict. </a:t>
            </a:r>
          </a:p>
          <a:p>
            <a:r>
              <a:rPr lang="en-US" dirty="0" err="1" smtClean="0"/>
              <a:t>Exogneous</a:t>
            </a:r>
            <a:r>
              <a:rPr lang="en-US" dirty="0" smtClean="0"/>
              <a:t> </a:t>
            </a:r>
            <a:endParaRPr lang="en-US" dirty="0"/>
          </a:p>
        </p:txBody>
      </p:sp>
      <p:sp>
        <p:nvSpPr>
          <p:cNvPr id="4" name="Slide Number Placeholder 3"/>
          <p:cNvSpPr>
            <a:spLocks noGrp="1"/>
          </p:cNvSpPr>
          <p:nvPr>
            <p:ph type="sldNum" sz="quarter" idx="10"/>
          </p:nvPr>
        </p:nvSpPr>
        <p:spPr/>
        <p:txBody>
          <a:bodyPr/>
          <a:lstStyle/>
          <a:p>
            <a:fld id="{39FE8378-DEB1-1841-8627-2E0772A4CD76}" type="slidenum">
              <a:rPr lang="en-US" smtClean="0"/>
              <a:t>49</a:t>
            </a:fld>
            <a:endParaRPr lang="en-US"/>
          </a:p>
        </p:txBody>
      </p:sp>
    </p:spTree>
    <p:extLst>
      <p:ext uri="{BB962C8B-B14F-4D97-AF65-F5344CB8AC3E}">
        <p14:creationId xmlns:p14="http://schemas.microsoft.com/office/powerpoint/2010/main" val="175108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a:t>
            </a:r>
            <a:r>
              <a:rPr lang="en-US" dirty="0" err="1" smtClean="0"/>
              <a:t>Vergara</a:t>
            </a:r>
            <a:r>
              <a:rPr lang="en-US" dirty="0" smtClean="0"/>
              <a:t> is a farce. These are all variables with 3 or 6 times the power to affect the </a:t>
            </a:r>
            <a:r>
              <a:rPr lang="en-US" dirty="0" err="1" smtClean="0"/>
              <a:t>aggregaete</a:t>
            </a:r>
            <a:r>
              <a:rPr lang="en-US" dirty="0" smtClean="0"/>
              <a:t> scores.</a:t>
            </a:r>
          </a:p>
          <a:p>
            <a:endParaRPr lang="en-US" dirty="0" smtClean="0"/>
          </a:p>
          <a:p>
            <a:r>
              <a:rPr lang="en-US" dirty="0" err="1" smtClean="0"/>
              <a:t>Agg</a:t>
            </a:r>
            <a:r>
              <a:rPr lang="en-US" dirty="0" smtClean="0"/>
              <a:t> </a:t>
            </a:r>
            <a:r>
              <a:rPr lang="en-US" dirty="0" err="1" smtClean="0"/>
              <a:t>vs</a:t>
            </a:r>
            <a:r>
              <a:rPr lang="en-US" dirty="0" smtClean="0"/>
              <a:t> individual</a:t>
            </a:r>
            <a:r>
              <a:rPr lang="en-US" baseline="0" dirty="0" smtClean="0"/>
              <a:t> </a:t>
            </a:r>
          </a:p>
          <a:p>
            <a:endParaRPr lang="en-US" baseline="0" dirty="0" smtClean="0"/>
          </a:p>
          <a:p>
            <a:r>
              <a:rPr lang="en-US" baseline="0" dirty="0" smtClean="0"/>
              <a:t>It </a:t>
            </a:r>
            <a:r>
              <a:rPr lang="en-US" baseline="0" dirty="0" err="1" smtClean="0"/>
              <a:t>happees</a:t>
            </a:r>
            <a:r>
              <a:rPr lang="en-US" baseline="0" dirty="0" smtClean="0"/>
              <a:t>, but not usually</a:t>
            </a:r>
          </a:p>
          <a:p>
            <a:r>
              <a:rPr lang="en-US" baseline="0" dirty="0" smtClean="0"/>
              <a:t>Exceptions no good. Smoking </a:t>
            </a:r>
            <a:r>
              <a:rPr lang="en-US" dirty="0" smtClean="0"/>
              <a:t> </a:t>
            </a:r>
            <a:endParaRPr lang="en-US" dirty="0"/>
          </a:p>
        </p:txBody>
      </p:sp>
      <p:sp>
        <p:nvSpPr>
          <p:cNvPr id="4" name="Slide Number Placeholder 3"/>
          <p:cNvSpPr>
            <a:spLocks noGrp="1"/>
          </p:cNvSpPr>
          <p:nvPr>
            <p:ph type="sldNum" sz="quarter" idx="10"/>
          </p:nvPr>
        </p:nvSpPr>
        <p:spPr/>
        <p:txBody>
          <a:bodyPr/>
          <a:lstStyle/>
          <a:p>
            <a:fld id="{39FE8378-DEB1-1841-8627-2E0772A4CD76}" type="slidenum">
              <a:rPr lang="en-US" smtClean="0"/>
              <a:t>50</a:t>
            </a:fld>
            <a:endParaRPr lang="en-US"/>
          </a:p>
        </p:txBody>
      </p:sp>
    </p:spTree>
    <p:extLst>
      <p:ext uri="{BB962C8B-B14F-4D97-AF65-F5344CB8AC3E}">
        <p14:creationId xmlns:p14="http://schemas.microsoft.com/office/powerpoint/2010/main" val="156462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8B870D-AC8F-9444-9D0A-A8E03846AE14}"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332600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B870D-AC8F-9444-9D0A-A8E03846AE14}"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51394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B870D-AC8F-9444-9D0A-A8E03846AE14}"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408134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B870D-AC8F-9444-9D0A-A8E03846AE14}"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21788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B870D-AC8F-9444-9D0A-A8E03846AE14}"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84355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B870D-AC8F-9444-9D0A-A8E03846AE14}"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313583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B870D-AC8F-9444-9D0A-A8E03846AE14}"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164541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B870D-AC8F-9444-9D0A-A8E03846AE14}"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56540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B870D-AC8F-9444-9D0A-A8E03846AE14}"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17242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B870D-AC8F-9444-9D0A-A8E03846AE14}"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312703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B870D-AC8F-9444-9D0A-A8E03846AE14}"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F9B2-6646-EF4F-B1D6-B1385A443665}" type="slidenum">
              <a:rPr lang="en-US" smtClean="0"/>
              <a:t>‹#›</a:t>
            </a:fld>
            <a:endParaRPr lang="en-US"/>
          </a:p>
        </p:txBody>
      </p:sp>
    </p:spTree>
    <p:extLst>
      <p:ext uri="{BB962C8B-B14F-4D97-AF65-F5344CB8AC3E}">
        <p14:creationId xmlns:p14="http://schemas.microsoft.com/office/powerpoint/2010/main" val="242467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B870D-AC8F-9444-9D0A-A8E03846AE14}" type="datetimeFigureOut">
              <a:rPr lang="en-US" smtClean="0"/>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F9B2-6646-EF4F-B1D6-B1385A443665}" type="slidenum">
              <a:rPr lang="en-US" smtClean="0"/>
              <a:t>‹#›</a:t>
            </a:fld>
            <a:endParaRPr lang="en-US"/>
          </a:p>
        </p:txBody>
      </p:sp>
    </p:spTree>
    <p:extLst>
      <p:ext uri="{BB962C8B-B14F-4D97-AF65-F5344CB8AC3E}">
        <p14:creationId xmlns:p14="http://schemas.microsoft.com/office/powerpoint/2010/main" val="3044472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1972431"/>
            <a:ext cx="9144000" cy="3666369"/>
          </a:xfrm>
        </p:spPr>
        <p:txBody>
          <a:bodyPr/>
          <a:lstStyle/>
          <a:p>
            <a:endParaRPr lang="en-US" dirty="0" smtClean="0"/>
          </a:p>
          <a:p>
            <a:endParaRPr lang="en-US" sz="2000" dirty="0" smtClean="0">
              <a:solidFill>
                <a:schemeClr val="tx1"/>
              </a:solidFill>
            </a:endParaRPr>
          </a:p>
          <a:p>
            <a:r>
              <a:rPr lang="en-US" sz="2000" dirty="0" smtClean="0">
                <a:solidFill>
                  <a:schemeClr val="tx1"/>
                </a:solidFill>
              </a:rPr>
              <a:t>David C. Berliner</a:t>
            </a:r>
          </a:p>
          <a:p>
            <a:r>
              <a:rPr lang="en-US" sz="2000" dirty="0" smtClean="0">
                <a:solidFill>
                  <a:schemeClr val="tx1"/>
                </a:solidFill>
              </a:rPr>
              <a:t>Regents’ Professor Emeritus</a:t>
            </a:r>
          </a:p>
          <a:p>
            <a:r>
              <a:rPr lang="en-US" sz="2000" dirty="0" smtClean="0">
                <a:solidFill>
                  <a:schemeClr val="tx1"/>
                </a:solidFill>
              </a:rPr>
              <a:t>Mary Lou Fulton Teachers College, Arizona State University, USA </a:t>
            </a:r>
            <a:endParaRPr lang="en-US" sz="2000" dirty="0">
              <a:solidFill>
                <a:schemeClr val="tx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09766225"/>
              </p:ext>
            </p:extLst>
          </p:nvPr>
        </p:nvGraphicFramePr>
        <p:xfrm>
          <a:off x="2991320" y="5267475"/>
          <a:ext cx="2899061" cy="1590525"/>
        </p:xfrm>
        <a:graphic>
          <a:graphicData uri="http://schemas.openxmlformats.org/presentationml/2006/ole">
            <mc:AlternateContent xmlns:mc="http://schemas.openxmlformats.org/markup-compatibility/2006">
              <mc:Choice xmlns:v="urn:schemas-microsoft-com:vml" Requires="v">
                <p:oleObj spid="_x0000_s1263" name="Document" r:id="rId3" imgW="1130300" imgH="571500" progId="Word.Document.12">
                  <p:embed/>
                </p:oleObj>
              </mc:Choice>
              <mc:Fallback>
                <p:oleObj name="Document" r:id="rId3" imgW="1130300" imgH="571500" progId="Word.Document.12">
                  <p:embed/>
                  <p:pic>
                    <p:nvPicPr>
                      <p:cNvPr id="0" name=""/>
                      <p:cNvPicPr/>
                      <p:nvPr/>
                    </p:nvPicPr>
                    <p:blipFill>
                      <a:blip r:embed="rId4"/>
                      <a:stretch>
                        <a:fillRect/>
                      </a:stretch>
                    </p:blipFill>
                    <p:spPr>
                      <a:xfrm>
                        <a:off x="2991320" y="5267475"/>
                        <a:ext cx="2899061" cy="1590525"/>
                      </a:xfrm>
                      <a:prstGeom prst="rect">
                        <a:avLst/>
                      </a:prstGeom>
                    </p:spPr>
                  </p:pic>
                </p:oleObj>
              </mc:Fallback>
            </mc:AlternateContent>
          </a:graphicData>
        </a:graphic>
      </p:graphicFrame>
      <p:sp>
        <p:nvSpPr>
          <p:cNvPr id="6" name="TextBox 5"/>
          <p:cNvSpPr txBox="1"/>
          <p:nvPr/>
        </p:nvSpPr>
        <p:spPr>
          <a:xfrm>
            <a:off x="47038" y="481717"/>
            <a:ext cx="9049925" cy="8186857"/>
          </a:xfrm>
          <a:prstGeom prst="rect">
            <a:avLst/>
          </a:prstGeom>
          <a:noFill/>
        </p:spPr>
        <p:txBody>
          <a:bodyPr wrap="square" rtlCol="0">
            <a:spAutoFit/>
          </a:bodyPr>
          <a:lstStyle/>
          <a:p>
            <a:pPr algn="ctr"/>
            <a:r>
              <a:rPr lang="en-US" sz="2000" b="1" i="1" dirty="0"/>
              <a:t>Facing Facts</a:t>
            </a:r>
            <a:r>
              <a:rPr lang="en-US" sz="2000" b="1" i="1" dirty="0" smtClean="0"/>
              <a:t>:</a:t>
            </a:r>
          </a:p>
          <a:p>
            <a:pPr algn="ctr"/>
            <a:r>
              <a:rPr lang="en-US" sz="2000" b="1" i="1" dirty="0" smtClean="0"/>
              <a:t> </a:t>
            </a:r>
            <a:r>
              <a:rPr lang="en-US" sz="2000" b="1" i="1" dirty="0"/>
              <a:t>Separating Fact from Fiction about Public </a:t>
            </a:r>
            <a:r>
              <a:rPr lang="en-US" sz="2000" b="1" i="1" dirty="0" smtClean="0"/>
              <a:t>Education</a:t>
            </a:r>
            <a:r>
              <a:rPr lang="en-US" sz="2000" dirty="0" smtClean="0"/>
              <a:t> </a:t>
            </a:r>
            <a:r>
              <a:rPr lang="en-US" sz="2000" i="1" dirty="0" smtClean="0"/>
              <a:t> </a:t>
            </a:r>
            <a:endParaRPr lang="en-US" sz="2000" dirty="0"/>
          </a:p>
          <a:p>
            <a:pPr algn="ctr"/>
            <a:r>
              <a:rPr lang="en-US" b="1" dirty="0" smtClean="0"/>
              <a:t>					</a:t>
            </a:r>
          </a:p>
          <a:p>
            <a:pPr algn="ctr"/>
            <a:r>
              <a:rPr lang="en-US" b="1" dirty="0" smtClean="0"/>
              <a:t>Georgia </a:t>
            </a:r>
            <a:r>
              <a:rPr lang="en-US" b="1" dirty="0"/>
              <a:t>School Superintendents Association</a:t>
            </a:r>
            <a:endParaRPr lang="en-US" dirty="0"/>
          </a:p>
          <a:p>
            <a:pPr algn="ctr"/>
            <a:r>
              <a:rPr lang="en-US" b="1" dirty="0" smtClean="0"/>
              <a:t>Fall </a:t>
            </a:r>
            <a:r>
              <a:rPr lang="en-US" b="1" dirty="0"/>
              <a:t>Bootstrap Conference</a:t>
            </a:r>
            <a:endParaRPr lang="en-US" dirty="0"/>
          </a:p>
          <a:p>
            <a:pPr algn="ctr"/>
            <a:r>
              <a:rPr lang="en-US" b="1" dirty="0" smtClean="0"/>
              <a:t>October </a:t>
            </a:r>
            <a:r>
              <a:rPr lang="en-US" b="1" dirty="0"/>
              <a:t>14 - 15, 2015</a:t>
            </a:r>
            <a:endParaRPr lang="en-US" dirty="0"/>
          </a:p>
          <a:p>
            <a:pPr algn="ctr"/>
            <a:r>
              <a:rPr lang="en-US" b="1" dirty="0" smtClean="0"/>
              <a:t>Classic </a:t>
            </a:r>
            <a:r>
              <a:rPr lang="en-US" b="1" dirty="0"/>
              <a:t>Center, Athens, Georgia</a:t>
            </a:r>
            <a:endParaRPr lang="en-US" dirty="0"/>
          </a:p>
          <a:p>
            <a:pPr algn="ctr"/>
            <a:endParaRPr lang="en-US" b="1" i="1" dirty="0" smtClean="0"/>
          </a:p>
          <a:p>
            <a:pPr algn="ctr"/>
            <a:endParaRPr lang="en-US" b="1" i="1" dirty="0" smtClean="0"/>
          </a:p>
          <a:p>
            <a:pPr algn="ctr"/>
            <a:endParaRPr lang="en-US" b="1" i="1" dirty="0"/>
          </a:p>
          <a:p>
            <a:pPr algn="ctr"/>
            <a:endParaRPr lang="en-US" b="1" i="1" dirty="0" smtClean="0"/>
          </a:p>
          <a:p>
            <a:pPr algn="ctr"/>
            <a:endParaRPr lang="en-US" b="1" i="1" dirty="0"/>
          </a:p>
          <a:p>
            <a:pPr algn="ctr"/>
            <a:endParaRPr lang="en-US" b="1" i="1" dirty="0" smtClean="0"/>
          </a:p>
          <a:p>
            <a:pPr algn="ctr"/>
            <a:endParaRPr lang="en-US" b="1" i="1" dirty="0"/>
          </a:p>
          <a:p>
            <a:pPr algn="ctr"/>
            <a:endParaRPr lang="en-US" b="1" i="1" dirty="0" smtClean="0"/>
          </a:p>
          <a:p>
            <a:pPr algn="ctr"/>
            <a:endParaRPr lang="en-US" b="1" i="1" dirty="0"/>
          </a:p>
          <a:p>
            <a:pPr algn="ctr"/>
            <a:endParaRPr lang="en-US" b="1" i="1" dirty="0" smtClean="0"/>
          </a:p>
          <a:p>
            <a:pPr algn="ctr"/>
            <a:endParaRPr lang="en-US" b="1" i="1" dirty="0"/>
          </a:p>
          <a:p>
            <a:pPr algn="ctr"/>
            <a:endParaRPr lang="en-US" b="1" i="1" dirty="0"/>
          </a:p>
          <a:p>
            <a:pPr algn="ctr"/>
            <a:endParaRPr lang="en-US" b="1" i="1"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a:p>
            <a:pPr algn="ctr"/>
            <a:endParaRPr lang="en-US" dirty="0" smtClean="0"/>
          </a:p>
          <a:p>
            <a:pPr algn="ctr"/>
            <a:endParaRPr lang="en-US" dirty="0"/>
          </a:p>
          <a:p>
            <a:endParaRPr lang="en-US" dirty="0"/>
          </a:p>
        </p:txBody>
      </p:sp>
    </p:spTree>
    <p:extLst>
      <p:ext uri="{BB962C8B-B14F-4D97-AF65-F5344CB8AC3E}">
        <p14:creationId xmlns:p14="http://schemas.microsoft.com/office/powerpoint/2010/main" val="71928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00002"/>
            <a:ext cx="6951198" cy="5757997"/>
          </a:xfrm>
          <a:prstGeom prst="rect">
            <a:avLst/>
          </a:prstGeom>
        </p:spPr>
      </p:pic>
      <p:sp>
        <p:nvSpPr>
          <p:cNvPr id="4" name="TextBox 3"/>
          <p:cNvSpPr txBox="1"/>
          <p:nvPr/>
        </p:nvSpPr>
        <p:spPr>
          <a:xfrm>
            <a:off x="0" y="294846"/>
            <a:ext cx="8867596" cy="646331"/>
          </a:xfrm>
          <a:prstGeom prst="rect">
            <a:avLst/>
          </a:prstGeom>
          <a:noFill/>
        </p:spPr>
        <p:txBody>
          <a:bodyPr wrap="square" rtlCol="0">
            <a:spAutoFit/>
          </a:bodyPr>
          <a:lstStyle/>
          <a:p>
            <a:r>
              <a:rPr lang="en-US" dirty="0" smtClean="0"/>
              <a:t>An obsession with metrics forces us to be less trusting of our observational skills and to put too much faith in metrics that appear to  be “objective,” “ hard,”  or “quantifiable.” </a:t>
            </a:r>
            <a:endParaRPr lang="en-US" dirty="0"/>
          </a:p>
        </p:txBody>
      </p:sp>
    </p:spTree>
    <p:extLst>
      <p:ext uri="{BB962C8B-B14F-4D97-AF65-F5344CB8AC3E}">
        <p14:creationId xmlns:p14="http://schemas.microsoft.com/office/powerpoint/2010/main" val="143780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6710089" cy="7294305"/>
          </a:xfrm>
          <a:prstGeom prst="rect">
            <a:avLst/>
          </a:prstGeom>
          <a:noFill/>
        </p:spPr>
        <p:txBody>
          <a:bodyPr wrap="square" rtlCol="0">
            <a:spAutoFit/>
          </a:bodyPr>
          <a:lstStyle/>
          <a:p>
            <a:r>
              <a:rPr lang="en-US" b="1" dirty="0"/>
              <a:t>Will County School District </a:t>
            </a:r>
            <a:r>
              <a:rPr lang="en-US" b="1" dirty="0" smtClean="0"/>
              <a:t>92, </a:t>
            </a:r>
            <a:r>
              <a:rPr lang="en-US" b="1" dirty="0"/>
              <a:t>, Lockport, </a:t>
            </a:r>
            <a:r>
              <a:rPr lang="en-US" b="1" dirty="0" smtClean="0"/>
              <a:t>IL.</a:t>
            </a:r>
            <a:r>
              <a:rPr lang="en-US" dirty="0" smtClean="0"/>
              <a:t> </a:t>
            </a:r>
            <a:r>
              <a:rPr lang="en-US" b="1" dirty="0" smtClean="0"/>
              <a:t>continues </a:t>
            </a:r>
            <a:r>
              <a:rPr lang="en-US" b="1" dirty="0"/>
              <a:t>to improve teaching and learning for </a:t>
            </a:r>
            <a:endParaRPr lang="en-US" b="1" dirty="0" smtClean="0"/>
          </a:p>
          <a:p>
            <a:r>
              <a:rPr lang="en-US" b="1" dirty="0" smtClean="0"/>
              <a:t>all students. We </a:t>
            </a:r>
            <a:r>
              <a:rPr lang="en-US" b="1" dirty="0"/>
              <a:t>are pleased to announce that District 92 will implement a new </a:t>
            </a:r>
            <a:endParaRPr lang="en-US" b="1" dirty="0" smtClean="0"/>
          </a:p>
          <a:p>
            <a:r>
              <a:rPr lang="en-US" b="1" dirty="0" smtClean="0"/>
              <a:t>standards</a:t>
            </a:r>
            <a:r>
              <a:rPr lang="en-US" b="1" dirty="0"/>
              <a:t>-based </a:t>
            </a:r>
            <a:r>
              <a:rPr lang="en-US" b="1" dirty="0" smtClean="0"/>
              <a:t>report </a:t>
            </a:r>
            <a:r>
              <a:rPr lang="en-US" b="1" dirty="0"/>
              <a:t>card for </a:t>
            </a:r>
            <a:r>
              <a:rPr lang="en-US" sz="2400" b="1" u="sng" dirty="0"/>
              <a:t>kindergarten students</a:t>
            </a:r>
            <a:r>
              <a:rPr lang="en-US" b="1" dirty="0"/>
              <a:t>. </a:t>
            </a:r>
            <a:endParaRPr lang="en-US" dirty="0"/>
          </a:p>
          <a:p>
            <a:endParaRPr lang="en-US" b="1" dirty="0" smtClean="0"/>
          </a:p>
          <a:p>
            <a:r>
              <a:rPr lang="en-US" b="1" dirty="0" smtClean="0"/>
              <a:t>General </a:t>
            </a:r>
            <a:r>
              <a:rPr lang="en-US" b="1" dirty="0"/>
              <a:t>English Language Arts Kindergarten Expectations</a:t>
            </a:r>
            <a:r>
              <a:rPr lang="en-US" dirty="0"/>
              <a:t>: </a:t>
            </a:r>
          </a:p>
          <a:p>
            <a:r>
              <a:rPr lang="en-US" dirty="0"/>
              <a:t>Follow words left to right, top to bottom, and page by page. Recognize how spoken words </a:t>
            </a:r>
            <a:r>
              <a:rPr lang="en-US" dirty="0" smtClean="0"/>
              <a:t>are</a:t>
            </a:r>
          </a:p>
          <a:p>
            <a:r>
              <a:rPr lang="en-US" dirty="0" smtClean="0"/>
              <a:t>represented </a:t>
            </a:r>
            <a:r>
              <a:rPr lang="en-US" dirty="0"/>
              <a:t>in written language. Understand that words are separated by spaces. Recognize </a:t>
            </a:r>
            <a:endParaRPr lang="en-US" dirty="0" smtClean="0"/>
          </a:p>
          <a:p>
            <a:r>
              <a:rPr lang="en-US" dirty="0" smtClean="0"/>
              <a:t>and </a:t>
            </a:r>
            <a:r>
              <a:rPr lang="en-US" dirty="0"/>
              <a:t>name upper and lower case letters. Recognize and produce rhyming words. </a:t>
            </a:r>
            <a:endParaRPr lang="en-US" dirty="0" smtClean="0"/>
          </a:p>
          <a:p>
            <a:r>
              <a:rPr lang="en-US" dirty="0" smtClean="0"/>
              <a:t>Count</a:t>
            </a:r>
            <a:r>
              <a:rPr lang="en-US" dirty="0"/>
              <a:t>, pronounce, blend, and segment syllables. Blend and segment  onsets and rhyming words</a:t>
            </a:r>
            <a:r>
              <a:rPr lang="en-US" dirty="0" smtClean="0"/>
              <a:t>.</a:t>
            </a:r>
          </a:p>
          <a:p>
            <a:r>
              <a:rPr lang="en-US" dirty="0" smtClean="0"/>
              <a:t>Isolate </a:t>
            </a:r>
            <a:r>
              <a:rPr lang="en-US" dirty="0"/>
              <a:t>and pronounce the phonemes in CVC words. Demonstrate knowledge of one-to-one </a:t>
            </a:r>
            <a:endParaRPr lang="en-US" dirty="0" smtClean="0"/>
          </a:p>
          <a:p>
            <a:r>
              <a:rPr lang="en-US" dirty="0" smtClean="0"/>
              <a:t>letter</a:t>
            </a:r>
            <a:r>
              <a:rPr lang="en-US" dirty="0"/>
              <a:t>-sound correspondence. Associate the long and short sounds with the five major vowels</a:t>
            </a:r>
            <a:r>
              <a:rPr lang="en-US" dirty="0" smtClean="0"/>
              <a:t>.</a:t>
            </a:r>
          </a:p>
          <a:p>
            <a:r>
              <a:rPr lang="en-US" dirty="0" smtClean="0"/>
              <a:t> </a:t>
            </a:r>
            <a:r>
              <a:rPr lang="en-US" dirty="0"/>
              <a:t>Distinguish between similarly spelled words by identifying the sounds of the letters that differ. </a:t>
            </a:r>
            <a:endParaRPr lang="en-US" dirty="0" smtClean="0"/>
          </a:p>
          <a:p>
            <a:r>
              <a:rPr lang="en-US" b="1" dirty="0" smtClean="0"/>
              <a:t>Read </a:t>
            </a:r>
            <a:r>
              <a:rPr lang="en-US" b="1" dirty="0"/>
              <a:t>grade level high-frequency sight words with automaticity. Read emergent-reader text </a:t>
            </a:r>
            <a:r>
              <a:rPr lang="en-US" b="1" dirty="0" smtClean="0"/>
              <a:t>with</a:t>
            </a:r>
          </a:p>
          <a:p>
            <a:r>
              <a:rPr lang="en-US" b="1" dirty="0" smtClean="0"/>
              <a:t>purpose </a:t>
            </a:r>
            <a:r>
              <a:rPr lang="en-US" b="1" dirty="0"/>
              <a:t>and understanding.</a:t>
            </a:r>
          </a:p>
          <a:p>
            <a:r>
              <a:rPr lang="en-US" b="1" dirty="0"/>
              <a:t> </a:t>
            </a:r>
            <a:endParaRPr lang="en-US" dirty="0"/>
          </a:p>
          <a:p>
            <a:r>
              <a:rPr lang="en-US" b="1" dirty="0"/>
              <a:t>For Reading Informational Texts:</a:t>
            </a:r>
            <a:r>
              <a:rPr lang="en-US" dirty="0"/>
              <a:t> </a:t>
            </a:r>
            <a:endParaRPr lang="en-US" dirty="0" smtClean="0"/>
          </a:p>
          <a:p>
            <a:r>
              <a:rPr lang="en-US" dirty="0" smtClean="0"/>
              <a:t>Determine </a:t>
            </a:r>
            <a:r>
              <a:rPr lang="en-US" dirty="0"/>
              <a:t>the meaning of unknown words. Determine the meaning of multiple-meaning words </a:t>
            </a:r>
            <a:endParaRPr lang="en-US" dirty="0" smtClean="0"/>
          </a:p>
          <a:p>
            <a:r>
              <a:rPr lang="en-US" dirty="0" smtClean="0"/>
              <a:t>and </a:t>
            </a:r>
            <a:r>
              <a:rPr lang="en-US" dirty="0"/>
              <a:t>phrases. Uses sight words, letter/sounds, onset/rhymes, and connections to other words</a:t>
            </a:r>
            <a:r>
              <a:rPr lang="en-US" dirty="0" smtClean="0"/>
              <a:t>.</a:t>
            </a:r>
          </a:p>
          <a:p>
            <a:r>
              <a:rPr lang="en-US" dirty="0" smtClean="0"/>
              <a:t>Chunks </a:t>
            </a:r>
            <a:r>
              <a:rPr lang="en-US" dirty="0"/>
              <a:t>words. Uses context/pictures. Asks and answers questions about unknown words. </a:t>
            </a:r>
            <a:r>
              <a:rPr lang="en-US" dirty="0" smtClean="0"/>
              <a:t>Uses</a:t>
            </a:r>
          </a:p>
          <a:p>
            <a:r>
              <a:rPr lang="en-US" dirty="0" smtClean="0"/>
              <a:t>multiple </a:t>
            </a:r>
            <a:r>
              <a:rPr lang="en-US" dirty="0"/>
              <a:t>sources of information (visual, syntax, meaning). Remembers and uses details when </a:t>
            </a:r>
            <a:endParaRPr lang="en-US" dirty="0" smtClean="0"/>
          </a:p>
          <a:p>
            <a:r>
              <a:rPr lang="en-US" dirty="0" smtClean="0"/>
              <a:t>discussing </a:t>
            </a:r>
            <a:r>
              <a:rPr lang="en-US" dirty="0"/>
              <a:t>text. Identifies the main idea and retells key details. Make predictions using </a:t>
            </a:r>
            <a:endParaRPr lang="en-US" dirty="0" smtClean="0"/>
          </a:p>
          <a:p>
            <a:r>
              <a:rPr lang="en-US" dirty="0" smtClean="0"/>
              <a:t>information </a:t>
            </a:r>
            <a:r>
              <a:rPr lang="en-US" dirty="0"/>
              <a:t>from pictures/text features. </a:t>
            </a:r>
            <a:r>
              <a:rPr lang="en-US" b="1" dirty="0"/>
              <a:t>Make predictions based on information gained </a:t>
            </a:r>
            <a:r>
              <a:rPr lang="en-US" b="1" dirty="0" smtClean="0"/>
              <a:t>through</a:t>
            </a:r>
          </a:p>
          <a:p>
            <a:r>
              <a:rPr lang="en-US" b="1" dirty="0" smtClean="0"/>
              <a:t> </a:t>
            </a:r>
            <a:r>
              <a:rPr lang="en-US" b="1" dirty="0"/>
              <a:t>reading</a:t>
            </a:r>
            <a:r>
              <a:rPr lang="en-US" dirty="0"/>
              <a:t>. Describes the relationship between illustrations/pictures and the text.</a:t>
            </a:r>
          </a:p>
          <a:p>
            <a:r>
              <a:rPr lang="en-US" dirty="0"/>
              <a:t> </a:t>
            </a:r>
          </a:p>
          <a:p>
            <a:endParaRPr lang="en-US" b="1" dirty="0" smtClean="0"/>
          </a:p>
        </p:txBody>
      </p:sp>
    </p:spTree>
    <p:extLst>
      <p:ext uri="{BB962C8B-B14F-4D97-AF65-F5344CB8AC3E}">
        <p14:creationId xmlns:p14="http://schemas.microsoft.com/office/powerpoint/2010/main" val="42607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333" y="423333"/>
            <a:ext cx="8994783" cy="6463309"/>
          </a:xfrm>
          <a:prstGeom prst="rect">
            <a:avLst/>
          </a:prstGeom>
          <a:noFill/>
        </p:spPr>
        <p:txBody>
          <a:bodyPr wrap="none" rtlCol="0">
            <a:spAutoFit/>
          </a:bodyPr>
          <a:lstStyle/>
          <a:p>
            <a:r>
              <a:rPr lang="en-US" b="1" dirty="0"/>
              <a:t>Reading Literature</a:t>
            </a:r>
            <a:r>
              <a:rPr lang="en-US" dirty="0"/>
              <a:t>: Determine the meaning of unknown words. Determine the meaning of </a:t>
            </a:r>
            <a:endParaRPr lang="en-US" dirty="0" smtClean="0"/>
          </a:p>
          <a:p>
            <a:r>
              <a:rPr lang="en-US" dirty="0" smtClean="0"/>
              <a:t>multiple</a:t>
            </a:r>
            <a:r>
              <a:rPr lang="en-US" dirty="0"/>
              <a:t>-meaning words and phrases. Uses sight words, letter/sounds, onset/rhymes, </a:t>
            </a:r>
            <a:endParaRPr lang="en-US" dirty="0" smtClean="0"/>
          </a:p>
          <a:p>
            <a:r>
              <a:rPr lang="en-US" dirty="0" smtClean="0"/>
              <a:t>and </a:t>
            </a:r>
            <a:r>
              <a:rPr lang="en-US" dirty="0"/>
              <a:t>connections to other words. Chunks words. Uses context/pictures. Asks and </a:t>
            </a:r>
            <a:r>
              <a:rPr lang="en-US" dirty="0" smtClean="0"/>
              <a:t>answers</a:t>
            </a:r>
          </a:p>
          <a:p>
            <a:r>
              <a:rPr lang="en-US" dirty="0" smtClean="0"/>
              <a:t>questions </a:t>
            </a:r>
            <a:r>
              <a:rPr lang="en-US" dirty="0"/>
              <a:t>about unknown words. Use multiple sources of information (visual, syntax, </a:t>
            </a:r>
            <a:endParaRPr lang="en-US" dirty="0" smtClean="0"/>
          </a:p>
          <a:p>
            <a:r>
              <a:rPr lang="en-US" dirty="0" smtClean="0"/>
              <a:t>meaning</a:t>
            </a:r>
            <a:r>
              <a:rPr lang="en-US" dirty="0"/>
              <a:t>). Identify parts of a book and parts of a text. Remember and use details </a:t>
            </a:r>
            <a:r>
              <a:rPr lang="en-US" dirty="0" smtClean="0"/>
              <a:t>when</a:t>
            </a:r>
          </a:p>
          <a:p>
            <a:r>
              <a:rPr lang="en-US" dirty="0" smtClean="0"/>
              <a:t>discussing </a:t>
            </a:r>
            <a:r>
              <a:rPr lang="en-US" dirty="0"/>
              <a:t>text. Name and understand the role of the author and illustrator of a story. </a:t>
            </a:r>
          </a:p>
          <a:p>
            <a:r>
              <a:rPr lang="en-US" dirty="0"/>
              <a:t> </a:t>
            </a:r>
          </a:p>
          <a:p>
            <a:r>
              <a:rPr lang="en-US" b="1" dirty="0"/>
              <a:t>Thinking Beyond the Text</a:t>
            </a:r>
            <a:r>
              <a:rPr lang="en-US" dirty="0"/>
              <a:t>: Recognize attributes of recurring characters, Recognize common </a:t>
            </a:r>
            <a:endParaRPr lang="en-US" dirty="0" smtClean="0"/>
          </a:p>
          <a:p>
            <a:r>
              <a:rPr lang="en-US" dirty="0" smtClean="0"/>
              <a:t>types </a:t>
            </a:r>
            <a:r>
              <a:rPr lang="en-US" dirty="0"/>
              <a:t>of text, Make connections between the illustrations and the text. Compare and </a:t>
            </a:r>
            <a:r>
              <a:rPr lang="en-US" dirty="0" smtClean="0"/>
              <a:t>contrast</a:t>
            </a:r>
          </a:p>
          <a:p>
            <a:r>
              <a:rPr lang="en-US" dirty="0" smtClean="0"/>
              <a:t>characters </a:t>
            </a:r>
            <a:r>
              <a:rPr lang="en-US" dirty="0"/>
              <a:t>in familiar stories. Acquire and report new information. Talk about </a:t>
            </a:r>
            <a:r>
              <a:rPr lang="en-US" dirty="0" smtClean="0"/>
              <a:t>prior</a:t>
            </a:r>
          </a:p>
          <a:p>
            <a:r>
              <a:rPr lang="en-US" dirty="0" smtClean="0"/>
              <a:t>knowledge</a:t>
            </a:r>
            <a:r>
              <a:rPr lang="en-US" dirty="0"/>
              <a:t>. Infer and talk about characters’ feelings, motives, and attributes. </a:t>
            </a:r>
            <a:endParaRPr lang="en-US" dirty="0" smtClean="0"/>
          </a:p>
          <a:p>
            <a:r>
              <a:rPr lang="en-US" dirty="0" smtClean="0"/>
              <a:t>Show </a:t>
            </a:r>
            <a:r>
              <a:rPr lang="en-US" dirty="0"/>
              <a:t>evidence to support inferences. </a:t>
            </a:r>
          </a:p>
          <a:p>
            <a:r>
              <a:rPr lang="en-US" dirty="0"/>
              <a:t> </a:t>
            </a:r>
          </a:p>
          <a:p>
            <a:r>
              <a:rPr lang="en-US" b="1" dirty="0"/>
              <a:t>Thinking About the Text</a:t>
            </a:r>
            <a:r>
              <a:rPr lang="en-US" dirty="0"/>
              <a:t>:  Notice how the writer has made the story funny or surprising</a:t>
            </a:r>
            <a:r>
              <a:rPr lang="en-US" dirty="0" smtClean="0"/>
              <a:t>.</a:t>
            </a:r>
          </a:p>
          <a:p>
            <a:r>
              <a:rPr lang="en-US" dirty="0" smtClean="0"/>
              <a:t>Identify </a:t>
            </a:r>
            <a:r>
              <a:rPr lang="en-US" dirty="0"/>
              <a:t>and appreciate humor. Understand that a story has a beginning, a series of events</a:t>
            </a:r>
            <a:r>
              <a:rPr lang="en-US" dirty="0" smtClean="0"/>
              <a:t>,</a:t>
            </a:r>
          </a:p>
          <a:p>
            <a:r>
              <a:rPr lang="en-US" dirty="0" smtClean="0"/>
              <a:t>and </a:t>
            </a:r>
            <a:r>
              <a:rPr lang="en-US" dirty="0"/>
              <a:t>an end. Discuss how writers use interesting characters. Ask and answer questions </a:t>
            </a:r>
            <a:r>
              <a:rPr lang="en-US" dirty="0" smtClean="0"/>
              <a:t>about</a:t>
            </a:r>
          </a:p>
          <a:p>
            <a:r>
              <a:rPr lang="en-US" dirty="0" smtClean="0"/>
              <a:t>key </a:t>
            </a:r>
            <a:r>
              <a:rPr lang="en-US" dirty="0"/>
              <a:t>details. Point out connections between text and pictures. Express opinions about the </a:t>
            </a:r>
            <a:endParaRPr lang="en-US" dirty="0" smtClean="0"/>
          </a:p>
          <a:p>
            <a:r>
              <a:rPr lang="en-US" dirty="0" smtClean="0"/>
              <a:t>quality </a:t>
            </a:r>
            <a:r>
              <a:rPr lang="en-US" dirty="0"/>
              <a:t>of text .</a:t>
            </a:r>
          </a:p>
          <a:p>
            <a:r>
              <a:rPr lang="en-US" b="1" dirty="0" smtClean="0"/>
              <a:t>It looks like this for </a:t>
            </a:r>
            <a:r>
              <a:rPr lang="en-US" dirty="0"/>
              <a:t> </a:t>
            </a:r>
            <a:r>
              <a:rPr lang="en-US" b="1" dirty="0" smtClean="0"/>
              <a:t>Writing </a:t>
            </a:r>
            <a:r>
              <a:rPr lang="en-US" b="1" dirty="0"/>
              <a:t>and Mathematics as well……</a:t>
            </a:r>
            <a:r>
              <a:rPr lang="en-US" b="1" dirty="0" smtClean="0"/>
              <a:t>…</a:t>
            </a:r>
          </a:p>
          <a:p>
            <a:r>
              <a:rPr lang="en-US" b="1" dirty="0" smtClean="0"/>
              <a:t>And In Ohio: </a:t>
            </a:r>
            <a:r>
              <a:rPr lang="en-US" i="1" dirty="0"/>
              <a:t>Kindergarten students are tested </a:t>
            </a:r>
            <a:r>
              <a:rPr lang="en-US" i="1" dirty="0" smtClean="0"/>
              <a:t>11.3 hours, </a:t>
            </a:r>
            <a:r>
              <a:rPr lang="en-US" i="1" dirty="0"/>
              <a:t>on average, </a:t>
            </a:r>
            <a:r>
              <a:rPr lang="en-US" i="1" dirty="0" smtClean="0"/>
              <a:t>and </a:t>
            </a:r>
            <a:r>
              <a:rPr lang="en-US" i="1" dirty="0"/>
              <a:t>grade 1 students </a:t>
            </a:r>
            <a:endParaRPr lang="en-US" i="1" dirty="0" smtClean="0"/>
          </a:p>
          <a:p>
            <a:r>
              <a:rPr lang="en-US" i="1" dirty="0" smtClean="0"/>
              <a:t>Are tested 11.6 hours, </a:t>
            </a:r>
            <a:r>
              <a:rPr lang="en-US" i="1" dirty="0"/>
              <a:t>on </a:t>
            </a:r>
            <a:r>
              <a:rPr lang="en-US" i="1" dirty="0" smtClean="0"/>
              <a:t>average. Test preparation time  = 26.3 hours</a:t>
            </a:r>
          </a:p>
          <a:p>
            <a:r>
              <a:rPr lang="en-US" i="1" dirty="0" smtClean="0"/>
              <a:t> </a:t>
            </a:r>
            <a:r>
              <a:rPr lang="en-US" i="1" dirty="0"/>
              <a:t>and 26. 6 hours </a:t>
            </a:r>
            <a:r>
              <a:rPr lang="en-US" i="1" dirty="0" smtClean="0"/>
              <a:t>respectively. This is more time for testing than used to be </a:t>
            </a:r>
          </a:p>
          <a:p>
            <a:r>
              <a:rPr lang="en-US" i="1" dirty="0" smtClean="0"/>
              <a:t>Allocated for </a:t>
            </a:r>
            <a:r>
              <a:rPr lang="en-US" i="1" dirty="0"/>
              <a:t>elementary school instruction in the </a:t>
            </a:r>
            <a:r>
              <a:rPr lang="en-US" i="1" dirty="0" smtClean="0"/>
              <a:t>visual arts before NCLB!</a:t>
            </a:r>
            <a:endParaRPr lang="en-US" dirty="0"/>
          </a:p>
        </p:txBody>
      </p:sp>
    </p:spTree>
    <p:extLst>
      <p:ext uri="{BB962C8B-B14F-4D97-AF65-F5344CB8AC3E}">
        <p14:creationId xmlns:p14="http://schemas.microsoft.com/office/powerpoint/2010/main" val="2227511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7864"/>
            <a:ext cx="8864965" cy="5293758"/>
          </a:xfrm>
          <a:prstGeom prst="rect">
            <a:avLst/>
          </a:prstGeom>
          <a:noFill/>
        </p:spPr>
        <p:txBody>
          <a:bodyPr wrap="square" rtlCol="0">
            <a:spAutoFit/>
          </a:bodyPr>
          <a:lstStyle/>
          <a:p>
            <a:r>
              <a:rPr lang="en-US" b="1" dirty="0"/>
              <a:t>Here’s what</a:t>
            </a:r>
            <a:r>
              <a:rPr lang="en-US" sz="3200" b="1" u="sng" dirty="0"/>
              <a:t> kindergarteners </a:t>
            </a:r>
            <a:r>
              <a:rPr lang="en-US" b="1" dirty="0"/>
              <a:t>in Florida are going to be subjected to this year, according </a:t>
            </a:r>
            <a:r>
              <a:rPr lang="en-US" b="1" dirty="0" smtClean="0"/>
              <a:t>to Valerie Strauss of the Washington Post:</a:t>
            </a:r>
            <a:endParaRPr lang="en-US" b="1" dirty="0"/>
          </a:p>
          <a:p>
            <a:endParaRPr lang="en-US" dirty="0"/>
          </a:p>
          <a:p>
            <a:r>
              <a:rPr lang="en-US" dirty="0"/>
              <a:t>From August 10-September 30 they will take the Florida Kindergarten Readiness </a:t>
            </a:r>
            <a:r>
              <a:rPr lang="en-US" dirty="0" smtClean="0"/>
              <a:t>Screener</a:t>
            </a:r>
          </a:p>
          <a:p>
            <a:r>
              <a:rPr lang="en-US" dirty="0"/>
              <a:t>	</a:t>
            </a:r>
            <a:r>
              <a:rPr lang="en-US" dirty="0" smtClean="0"/>
              <a:t> </a:t>
            </a:r>
            <a:r>
              <a:rPr lang="en-US" dirty="0"/>
              <a:t>(Work Sampling System and Florida Assessments for Instruction in Reading</a:t>
            </a:r>
            <a:r>
              <a:rPr lang="en-US" dirty="0" smtClean="0"/>
              <a:t>).</a:t>
            </a:r>
            <a:endParaRPr lang="en-US" dirty="0"/>
          </a:p>
          <a:p>
            <a:r>
              <a:rPr lang="en-US" dirty="0"/>
              <a:t>From March 2-April 3, they’ll take the Comprehensive English Language Learning </a:t>
            </a:r>
            <a:r>
              <a:rPr lang="en-US" dirty="0" smtClean="0"/>
              <a:t>Assessment.</a:t>
            </a:r>
            <a:endParaRPr lang="en-US" dirty="0"/>
          </a:p>
          <a:p>
            <a:r>
              <a:rPr lang="en-US" dirty="0"/>
              <a:t>From April 13-17, they’ll take the Stanford Achievement Test, Tenth </a:t>
            </a:r>
            <a:r>
              <a:rPr lang="en-US" dirty="0" smtClean="0"/>
              <a:t>Edition </a:t>
            </a:r>
          </a:p>
          <a:p>
            <a:r>
              <a:rPr lang="en-US" dirty="0"/>
              <a:t>	</a:t>
            </a:r>
            <a:r>
              <a:rPr lang="en-US" dirty="0" smtClean="0"/>
              <a:t>for </a:t>
            </a:r>
            <a:r>
              <a:rPr lang="en-US" dirty="0"/>
              <a:t>Reading and </a:t>
            </a:r>
            <a:r>
              <a:rPr lang="en-US" dirty="0" smtClean="0"/>
              <a:t>Mathematics.</a:t>
            </a:r>
            <a:endParaRPr lang="en-US" dirty="0"/>
          </a:p>
          <a:p>
            <a:r>
              <a:rPr lang="en-US" dirty="0"/>
              <a:t>From April 13-May 29 they’ll take the Florida Assessments for </a:t>
            </a:r>
            <a:r>
              <a:rPr lang="en-US" dirty="0" smtClean="0"/>
              <a:t>Instruction</a:t>
            </a:r>
          </a:p>
          <a:p>
            <a:r>
              <a:rPr lang="en-US" dirty="0"/>
              <a:t>	</a:t>
            </a:r>
            <a:r>
              <a:rPr lang="en-US" dirty="0" smtClean="0"/>
              <a:t> </a:t>
            </a:r>
            <a:r>
              <a:rPr lang="en-US" dirty="0"/>
              <a:t>in Reading Assessment Period 3 (AP3)</a:t>
            </a:r>
          </a:p>
          <a:p>
            <a:r>
              <a:rPr lang="en-US" dirty="0"/>
              <a:t>From May 11-June 5, they will take the District-Designated End-of-Course Assessment</a:t>
            </a:r>
          </a:p>
          <a:p>
            <a:endParaRPr lang="en-US" dirty="0" smtClean="0"/>
          </a:p>
          <a:p>
            <a:r>
              <a:rPr lang="en-US" dirty="0" smtClean="0"/>
              <a:t>And</a:t>
            </a:r>
            <a:r>
              <a:rPr lang="en-US" dirty="0"/>
              <a:t>, just in case they haven’t had enough by that point, Florida kindergarteners also have </a:t>
            </a:r>
            <a:r>
              <a:rPr lang="en-US" dirty="0" smtClean="0"/>
              <a:t>the option </a:t>
            </a:r>
            <a:r>
              <a:rPr lang="en-US" dirty="0"/>
              <a:t>of taking these two tests:</a:t>
            </a:r>
          </a:p>
          <a:p>
            <a:r>
              <a:rPr lang="en-US" dirty="0" smtClean="0"/>
              <a:t>1. To </a:t>
            </a:r>
            <a:r>
              <a:rPr lang="en-US" dirty="0"/>
              <a:t>see if they are “gifted:” ”The Iowa Tests (Iowa Tests of Basic Skills and Iowa Tests of Educational </a:t>
            </a:r>
            <a:r>
              <a:rPr lang="en-US" dirty="0" smtClean="0"/>
              <a:t>	Development</a:t>
            </a:r>
            <a:r>
              <a:rPr lang="en-US" dirty="0"/>
              <a:t>)</a:t>
            </a:r>
            <a:r>
              <a:rPr lang="en-US" dirty="0" smtClean="0"/>
              <a:t>, either </a:t>
            </a:r>
            <a:r>
              <a:rPr lang="en-US" dirty="0"/>
              <a:t>the English or English Language Learners (ELL) </a:t>
            </a:r>
            <a:r>
              <a:rPr lang="en-US" dirty="0" smtClean="0"/>
              <a:t>version.</a:t>
            </a:r>
            <a:endParaRPr lang="en-US" dirty="0"/>
          </a:p>
          <a:p>
            <a:r>
              <a:rPr lang="en-US" dirty="0" smtClean="0"/>
              <a:t>2. To </a:t>
            </a:r>
            <a:r>
              <a:rPr lang="en-US" dirty="0"/>
              <a:t>decide about placement for English to Speakers of Other Languages (ESOL)</a:t>
            </a:r>
            <a:r>
              <a:rPr lang="en-US" dirty="0" smtClean="0"/>
              <a:t>:</a:t>
            </a:r>
          </a:p>
          <a:p>
            <a:r>
              <a:rPr lang="en-US" dirty="0"/>
              <a:t>	</a:t>
            </a:r>
            <a:r>
              <a:rPr lang="en-US" dirty="0" smtClean="0"/>
              <a:t>Miami</a:t>
            </a:r>
            <a:r>
              <a:rPr lang="en-US" dirty="0"/>
              <a:t>-Dade County Oral Language Proficiency Scale Revised</a:t>
            </a:r>
          </a:p>
        </p:txBody>
      </p:sp>
    </p:spTree>
    <p:extLst>
      <p:ext uri="{BB962C8B-B14F-4D97-AF65-F5344CB8AC3E}">
        <p14:creationId xmlns:p14="http://schemas.microsoft.com/office/powerpoint/2010/main" val="380582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9001" y="262466"/>
            <a:ext cx="6487582" cy="3674533"/>
          </a:xfrm>
          <a:prstGeom prst="rect">
            <a:avLst/>
          </a:prstGeom>
        </p:spPr>
      </p:pic>
    </p:spTree>
    <p:extLst>
      <p:ext uri="{BB962C8B-B14F-4D97-AF65-F5344CB8AC3E}">
        <p14:creationId xmlns:p14="http://schemas.microsoft.com/office/powerpoint/2010/main" val="1208308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0300" y="0"/>
            <a:ext cx="6866425" cy="6858000"/>
          </a:xfrm>
          <a:prstGeom prst="rect">
            <a:avLst/>
          </a:prstGeom>
        </p:spPr>
      </p:pic>
    </p:spTree>
    <p:extLst>
      <p:ext uri="{BB962C8B-B14F-4D97-AF65-F5344CB8AC3E}">
        <p14:creationId xmlns:p14="http://schemas.microsoft.com/office/powerpoint/2010/main" val="735879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7375" y="2190750"/>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1397000" y="0"/>
            <a:ext cx="6254750" cy="6858000"/>
          </a:xfrm>
          <a:prstGeom prst="rect">
            <a:avLst/>
          </a:prstGeom>
        </p:spPr>
      </p:pic>
    </p:spTree>
    <p:extLst>
      <p:ext uri="{BB962C8B-B14F-4D97-AF65-F5344CB8AC3E}">
        <p14:creationId xmlns:p14="http://schemas.microsoft.com/office/powerpoint/2010/main" val="3698046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9144000" cy="6647975"/>
          </a:xfrm>
          <a:prstGeom prst="rect">
            <a:avLst/>
          </a:prstGeom>
          <a:noFill/>
        </p:spPr>
        <p:txBody>
          <a:bodyPr wrap="square" rtlCol="0">
            <a:spAutoFit/>
          </a:bodyPr>
          <a:lstStyle/>
          <a:p>
            <a:r>
              <a:rPr lang="en-US" b="1" dirty="0" smtClean="0"/>
              <a:t>In 2014 the  </a:t>
            </a:r>
            <a:r>
              <a:rPr lang="en-US" b="1" dirty="0"/>
              <a:t>World Global Entrepreneurship and</a:t>
            </a:r>
            <a:endParaRPr lang="en-US" dirty="0"/>
          </a:p>
          <a:p>
            <a:r>
              <a:rPr lang="en-US" b="1" dirty="0"/>
              <a:t>Development Index (The GEDI</a:t>
            </a:r>
            <a:r>
              <a:rPr lang="en-US" b="1" dirty="0" smtClean="0"/>
              <a:t>) was released.</a:t>
            </a:r>
            <a:endParaRPr lang="en-US" dirty="0"/>
          </a:p>
          <a:p>
            <a:endParaRPr lang="en-US" b="1" dirty="0" smtClean="0"/>
          </a:p>
          <a:p>
            <a:r>
              <a:rPr lang="en-US" b="1" dirty="0" smtClean="0"/>
              <a:t>120 </a:t>
            </a:r>
            <a:r>
              <a:rPr lang="en-US" b="1" dirty="0"/>
              <a:t>countries were assessed and ranked by </a:t>
            </a:r>
            <a:r>
              <a:rPr lang="en-US" b="1" dirty="0" smtClean="0"/>
              <a:t>researchers </a:t>
            </a:r>
            <a:r>
              <a:rPr lang="en-US" b="1" dirty="0"/>
              <a:t>associated with the Imperial </a:t>
            </a:r>
            <a:endParaRPr lang="en-US" b="1" dirty="0" smtClean="0"/>
          </a:p>
          <a:p>
            <a:r>
              <a:rPr lang="en-US" b="1" dirty="0" smtClean="0"/>
              <a:t>College </a:t>
            </a:r>
            <a:r>
              <a:rPr lang="en-US" b="1" dirty="0"/>
              <a:t>Business School, the London School of Economics and Political Science, </a:t>
            </a:r>
            <a:endParaRPr lang="en-US" b="1" dirty="0" smtClean="0"/>
          </a:p>
          <a:p>
            <a:r>
              <a:rPr lang="en-US" b="1" dirty="0" smtClean="0"/>
              <a:t>University </a:t>
            </a:r>
            <a:r>
              <a:rPr lang="en-US" b="1" dirty="0"/>
              <a:t>of </a:t>
            </a:r>
            <a:r>
              <a:rPr lang="en-US" b="1" dirty="0" err="1"/>
              <a:t>Pécs</a:t>
            </a:r>
            <a:r>
              <a:rPr lang="en-US" b="1" dirty="0"/>
              <a:t>, and George Mason University. </a:t>
            </a:r>
            <a:endParaRPr lang="en-US" dirty="0"/>
          </a:p>
          <a:p>
            <a:r>
              <a:rPr lang="en-US" dirty="0"/>
              <a:t> </a:t>
            </a:r>
          </a:p>
          <a:p>
            <a:r>
              <a:rPr lang="en-US" dirty="0"/>
              <a:t>The number 1 country in the world </a:t>
            </a:r>
            <a:r>
              <a:rPr lang="en-US" dirty="0" smtClean="0"/>
              <a:t>was: </a:t>
            </a:r>
            <a:r>
              <a:rPr lang="en-US" b="1" dirty="0" smtClean="0"/>
              <a:t>Ta Da!..............................................The </a:t>
            </a:r>
            <a:r>
              <a:rPr lang="en-US" b="1" dirty="0"/>
              <a:t>USA! </a:t>
            </a:r>
            <a:endParaRPr lang="en-US" dirty="0"/>
          </a:p>
          <a:p>
            <a:r>
              <a:rPr lang="en-US" dirty="0"/>
              <a:t> </a:t>
            </a:r>
          </a:p>
          <a:p>
            <a:r>
              <a:rPr lang="en-US" dirty="0"/>
              <a:t>The authors say: “Entrepreneurship plays a crucial role in the US economy and as result, </a:t>
            </a:r>
            <a:endParaRPr lang="en-US" dirty="0" smtClean="0"/>
          </a:p>
          <a:p>
            <a:r>
              <a:rPr lang="en-US" dirty="0" smtClean="0"/>
              <a:t>policy </a:t>
            </a:r>
            <a:r>
              <a:rPr lang="en-US" dirty="0"/>
              <a:t>initiatives are created to encourage entrepreneurial behavior. This, coupled </a:t>
            </a:r>
            <a:r>
              <a:rPr lang="en-US" dirty="0" smtClean="0"/>
              <a:t>with</a:t>
            </a:r>
          </a:p>
          <a:p>
            <a:r>
              <a:rPr lang="en-US" dirty="0" smtClean="0"/>
              <a:t>the </a:t>
            </a:r>
            <a:r>
              <a:rPr lang="en-US" dirty="0"/>
              <a:t>culture of determination and motivation, makes the US a great place to be an entrepreneur</a:t>
            </a:r>
            <a:r>
              <a:rPr lang="en-US" dirty="0" smtClean="0"/>
              <a:t>.</a:t>
            </a:r>
          </a:p>
          <a:p>
            <a:r>
              <a:rPr lang="en-US" dirty="0" smtClean="0"/>
              <a:t>[</a:t>
            </a:r>
            <a:r>
              <a:rPr lang="en-US" dirty="0"/>
              <a:t>Moreover,] </a:t>
            </a:r>
            <a:r>
              <a:rPr lang="en-US" b="1" u="sng" dirty="0"/>
              <a:t>the gulf between the United States and other countries is large </a:t>
            </a:r>
            <a:endParaRPr lang="en-US" b="1" u="sng" dirty="0" smtClean="0"/>
          </a:p>
          <a:p>
            <a:r>
              <a:rPr lang="en-US" b="1" u="sng" dirty="0" smtClean="0"/>
              <a:t>and </a:t>
            </a:r>
            <a:r>
              <a:rPr lang="en-US" b="1" u="sng" dirty="0"/>
              <a:t>appears to be widening,…. not narrowing</a:t>
            </a:r>
            <a:r>
              <a:rPr lang="en-US" b="1" dirty="0"/>
              <a:t>.” </a:t>
            </a:r>
            <a:endParaRPr lang="en-US" dirty="0"/>
          </a:p>
          <a:p>
            <a:r>
              <a:rPr lang="en-US" dirty="0"/>
              <a:t> </a:t>
            </a:r>
          </a:p>
          <a:p>
            <a:r>
              <a:rPr lang="en-US" dirty="0"/>
              <a:t>Furthermore, “this year's Index compared the experience of male and female entrepreneurs </a:t>
            </a:r>
            <a:endParaRPr lang="en-US" dirty="0" smtClean="0"/>
          </a:p>
          <a:p>
            <a:r>
              <a:rPr lang="en-US" dirty="0" smtClean="0"/>
              <a:t>for </a:t>
            </a:r>
            <a:r>
              <a:rPr lang="en-US" dirty="0"/>
              <a:t>the first time, to reflect the increasing participation and importance of women in </a:t>
            </a:r>
            <a:endParaRPr lang="en-US" dirty="0" smtClean="0"/>
          </a:p>
          <a:p>
            <a:r>
              <a:rPr lang="en-US" dirty="0" smtClean="0"/>
              <a:t>entrepreneurship </a:t>
            </a:r>
            <a:r>
              <a:rPr lang="en-US" dirty="0"/>
              <a:t>around the world.</a:t>
            </a:r>
          </a:p>
          <a:p>
            <a:endParaRPr lang="en-US" b="1" dirty="0" smtClean="0"/>
          </a:p>
          <a:p>
            <a:r>
              <a:rPr lang="en-US" b="1" dirty="0" smtClean="0"/>
              <a:t>The </a:t>
            </a:r>
            <a:r>
              <a:rPr lang="en-US" b="1" dirty="0"/>
              <a:t>researchers determined that the US </a:t>
            </a:r>
            <a:r>
              <a:rPr lang="en-US" b="1" dirty="0" smtClean="0"/>
              <a:t>is………….Ta Da!  The worlds </a:t>
            </a:r>
            <a:r>
              <a:rPr lang="en-US" b="1" dirty="0"/>
              <a:t>leader </a:t>
            </a:r>
            <a:r>
              <a:rPr lang="en-US" b="1" dirty="0" smtClean="0"/>
              <a:t>in female </a:t>
            </a:r>
            <a:r>
              <a:rPr lang="en-US" b="1" dirty="0"/>
              <a:t>entrepreneurship</a:t>
            </a:r>
            <a:r>
              <a:rPr lang="en-US" dirty="0"/>
              <a:t>.”</a:t>
            </a:r>
          </a:p>
          <a:p>
            <a:endParaRPr lang="en-US" sz="1000" dirty="0" smtClean="0"/>
          </a:p>
          <a:p>
            <a:endParaRPr lang="en-US" sz="1000" dirty="0" smtClean="0"/>
          </a:p>
          <a:p>
            <a:r>
              <a:rPr lang="en-US" sz="1000" dirty="0" smtClean="0"/>
              <a:t>Source</a:t>
            </a:r>
            <a:r>
              <a:rPr lang="en-US" sz="1000" dirty="0"/>
              <a:t>: http://</a:t>
            </a:r>
            <a:r>
              <a:rPr lang="en-US" sz="1000" dirty="0" err="1"/>
              <a:t>www.thegedi.org</a:t>
            </a:r>
            <a:r>
              <a:rPr lang="en-US" sz="1000" dirty="0"/>
              <a:t>/research/</a:t>
            </a:r>
            <a:r>
              <a:rPr lang="en-US" sz="1000" dirty="0" err="1"/>
              <a:t>gedi</a:t>
            </a:r>
            <a:r>
              <a:rPr lang="en-US" sz="1000" dirty="0"/>
              <a:t>-index/</a:t>
            </a:r>
          </a:p>
          <a:p>
            <a:endParaRPr lang="en-US" dirty="0"/>
          </a:p>
        </p:txBody>
      </p:sp>
    </p:spTree>
    <p:extLst>
      <p:ext uri="{BB962C8B-B14F-4D97-AF65-F5344CB8AC3E}">
        <p14:creationId xmlns:p14="http://schemas.microsoft.com/office/powerpoint/2010/main" val="3569944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3824" y="0"/>
            <a:ext cx="5659612" cy="6858000"/>
          </a:xfrm>
          <a:prstGeom prst="rect">
            <a:avLst/>
          </a:prstGeom>
        </p:spPr>
      </p:pic>
      <p:sp>
        <p:nvSpPr>
          <p:cNvPr id="4" name="TextBox 3"/>
          <p:cNvSpPr txBox="1"/>
          <p:nvPr/>
        </p:nvSpPr>
        <p:spPr>
          <a:xfrm>
            <a:off x="238133" y="2404127"/>
            <a:ext cx="1587550" cy="646331"/>
          </a:xfrm>
          <a:prstGeom prst="rect">
            <a:avLst/>
          </a:prstGeom>
          <a:noFill/>
        </p:spPr>
        <p:txBody>
          <a:bodyPr wrap="square" rtlCol="0">
            <a:spAutoFit/>
          </a:bodyPr>
          <a:lstStyle/>
          <a:p>
            <a:r>
              <a:rPr lang="en-US" dirty="0" smtClean="0"/>
              <a:t>Number </a:t>
            </a:r>
          </a:p>
          <a:p>
            <a:r>
              <a:rPr lang="en-US" dirty="0" smtClean="0"/>
              <a:t>Six</a:t>
            </a:r>
            <a:r>
              <a:rPr lang="en-US" dirty="0">
                <a:latin typeface="Wingdings"/>
                <a:ea typeface="Wingdings"/>
                <a:cs typeface="Wingdings"/>
              </a:rPr>
              <a:t></a:t>
            </a:r>
            <a:endParaRPr lang="en-US" dirty="0"/>
          </a:p>
        </p:txBody>
      </p:sp>
    </p:spTree>
    <p:extLst>
      <p:ext uri="{BB962C8B-B14F-4D97-AF65-F5344CB8AC3E}">
        <p14:creationId xmlns:p14="http://schemas.microsoft.com/office/powerpoint/2010/main" val="3117338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7333" y="2010833"/>
            <a:ext cx="184666"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2"/>
          <a:stretch>
            <a:fillRect/>
          </a:stretch>
        </p:blipFill>
        <p:spPr>
          <a:xfrm>
            <a:off x="279400" y="0"/>
            <a:ext cx="8575343" cy="6858000"/>
          </a:xfrm>
          <a:prstGeom prst="rect">
            <a:avLst/>
          </a:prstGeom>
        </p:spPr>
      </p:pic>
    </p:spTree>
    <p:extLst>
      <p:ext uri="{BB962C8B-B14F-4D97-AF65-F5344CB8AC3E}">
        <p14:creationId xmlns:p14="http://schemas.microsoft.com/office/powerpoint/2010/main" val="869836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8546" y="0"/>
            <a:ext cx="5865090" cy="6858000"/>
          </a:xfrm>
          <a:prstGeom prst="rect">
            <a:avLst/>
          </a:prstGeom>
        </p:spPr>
      </p:pic>
    </p:spTree>
    <p:extLst>
      <p:ext uri="{BB962C8B-B14F-4D97-AF65-F5344CB8AC3E}">
        <p14:creationId xmlns:p14="http://schemas.microsoft.com/office/powerpoint/2010/main" val="3799515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0"/>
            <a:ext cx="9104400" cy="6112380"/>
          </a:xfrm>
          <a:prstGeom prst="rect">
            <a:avLst/>
          </a:prstGeom>
        </p:spPr>
      </p:pic>
      <p:sp>
        <p:nvSpPr>
          <p:cNvPr id="4" name="TextBox 3"/>
          <p:cNvSpPr txBox="1"/>
          <p:nvPr/>
        </p:nvSpPr>
        <p:spPr>
          <a:xfrm>
            <a:off x="249473" y="6237123"/>
            <a:ext cx="8867628" cy="646331"/>
          </a:xfrm>
          <a:prstGeom prst="rect">
            <a:avLst/>
          </a:prstGeom>
          <a:noFill/>
        </p:spPr>
        <p:txBody>
          <a:bodyPr wrap="square" rtlCol="0">
            <a:spAutoFit/>
          </a:bodyPr>
          <a:lstStyle/>
          <a:p>
            <a:r>
              <a:rPr lang="en-US" dirty="0"/>
              <a:t>Pupils recite Di </a:t>
            </a:r>
            <a:r>
              <a:rPr lang="en-US" dirty="0" err="1"/>
              <a:t>Zi</a:t>
            </a:r>
            <a:r>
              <a:rPr lang="en-US" dirty="0"/>
              <a:t> </a:t>
            </a:r>
            <a:r>
              <a:rPr lang="en-US" dirty="0" err="1"/>
              <a:t>Gui</a:t>
            </a:r>
            <a:r>
              <a:rPr lang="en-US" dirty="0"/>
              <a:t>, which translates as 'standards for being a good student and child', in the playground of </a:t>
            </a:r>
            <a:r>
              <a:rPr lang="en-US" dirty="0" err="1"/>
              <a:t>Jiale</a:t>
            </a:r>
            <a:r>
              <a:rPr lang="en-US" dirty="0"/>
              <a:t> Centre primary school in Hainan province, China.</a:t>
            </a:r>
          </a:p>
        </p:txBody>
      </p:sp>
    </p:spTree>
    <p:extLst>
      <p:ext uri="{BB962C8B-B14F-4D97-AF65-F5344CB8AC3E}">
        <p14:creationId xmlns:p14="http://schemas.microsoft.com/office/powerpoint/2010/main" val="1236158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17" y="889000"/>
            <a:ext cx="10452996" cy="2308324"/>
          </a:xfrm>
          <a:prstGeom prst="rect">
            <a:avLst/>
          </a:prstGeom>
          <a:noFill/>
        </p:spPr>
        <p:txBody>
          <a:bodyPr wrap="square" rtlCol="0">
            <a:spAutoFit/>
          </a:bodyPr>
          <a:lstStyle/>
          <a:p>
            <a:r>
              <a:rPr lang="en-US" dirty="0" smtClean="0"/>
              <a:t>Number of jobs</a:t>
            </a:r>
          </a:p>
          <a:p>
            <a:r>
              <a:rPr lang="en-US" dirty="0" smtClean="0"/>
              <a:t>available, 2014, </a:t>
            </a:r>
          </a:p>
          <a:p>
            <a:r>
              <a:rPr lang="en-US" dirty="0"/>
              <a:t>a</a:t>
            </a:r>
            <a:r>
              <a:rPr lang="en-US" dirty="0" smtClean="0"/>
              <a:t>nd</a:t>
            </a:r>
          </a:p>
          <a:p>
            <a:r>
              <a:rPr lang="en-US" dirty="0" smtClean="0"/>
              <a:t>number </a:t>
            </a:r>
          </a:p>
          <a:p>
            <a:r>
              <a:rPr lang="en-US" dirty="0" smtClean="0"/>
              <a:t>unemployed  in </a:t>
            </a:r>
          </a:p>
          <a:p>
            <a:r>
              <a:rPr lang="en-US" dirty="0" smtClean="0"/>
              <a:t>that sector: </a:t>
            </a:r>
          </a:p>
          <a:p>
            <a:r>
              <a:rPr lang="en-US" dirty="0" smtClean="0"/>
              <a:t>Economic Policy</a:t>
            </a:r>
          </a:p>
          <a:p>
            <a:r>
              <a:rPr lang="en-US" dirty="0" smtClean="0"/>
              <a:t> Institute. </a:t>
            </a:r>
            <a:endParaRPr lang="en-US" dirty="0"/>
          </a:p>
        </p:txBody>
      </p:sp>
      <p:sp>
        <p:nvSpPr>
          <p:cNvPr id="3" name="TextBox 2"/>
          <p:cNvSpPr txBox="1"/>
          <p:nvPr/>
        </p:nvSpPr>
        <p:spPr>
          <a:xfrm>
            <a:off x="4328583" y="1915583"/>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2108200" y="0"/>
            <a:ext cx="6908800" cy="6858000"/>
          </a:xfrm>
          <a:prstGeom prst="rect">
            <a:avLst/>
          </a:prstGeom>
        </p:spPr>
      </p:pic>
    </p:spTree>
    <p:extLst>
      <p:ext uri="{BB962C8B-B14F-4D97-AF65-F5344CB8AC3E}">
        <p14:creationId xmlns:p14="http://schemas.microsoft.com/office/powerpoint/2010/main" val="2209270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814" y="0"/>
            <a:ext cx="9097388" cy="3363578"/>
          </a:xfrm>
          <a:prstGeom prst="rect">
            <a:avLst/>
          </a:prstGeom>
        </p:spPr>
      </p:pic>
    </p:spTree>
    <p:extLst>
      <p:ext uri="{BB962C8B-B14F-4D97-AF65-F5344CB8AC3E}">
        <p14:creationId xmlns:p14="http://schemas.microsoft.com/office/powerpoint/2010/main" val="2841602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640" y="92174"/>
            <a:ext cx="8861412" cy="5965726"/>
          </a:xfrm>
          <a:prstGeom prst="rect">
            <a:avLst/>
          </a:prstGeom>
        </p:spPr>
      </p:pic>
    </p:spTree>
    <p:extLst>
      <p:ext uri="{BB962C8B-B14F-4D97-AF65-F5344CB8AC3E}">
        <p14:creationId xmlns:p14="http://schemas.microsoft.com/office/powerpoint/2010/main" val="375946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8791637" cy="6858000"/>
          </a:xfrm>
          <a:prstGeom prst="rect">
            <a:avLst/>
          </a:prstGeom>
        </p:spPr>
      </p:pic>
    </p:spTree>
    <p:extLst>
      <p:ext uri="{BB962C8B-B14F-4D97-AF65-F5344CB8AC3E}">
        <p14:creationId xmlns:p14="http://schemas.microsoft.com/office/powerpoint/2010/main" val="3698051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30674" y="2944875"/>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3"/>
          <a:stretch>
            <a:fillRect/>
          </a:stretch>
        </p:blipFill>
        <p:spPr>
          <a:xfrm>
            <a:off x="812800" y="1158410"/>
            <a:ext cx="7518400" cy="4835989"/>
          </a:xfrm>
          <a:prstGeom prst="rect">
            <a:avLst/>
          </a:prstGeom>
        </p:spPr>
      </p:pic>
      <p:sp>
        <p:nvSpPr>
          <p:cNvPr id="6" name="TextBox 5"/>
          <p:cNvSpPr txBox="1"/>
          <p:nvPr/>
        </p:nvSpPr>
        <p:spPr>
          <a:xfrm>
            <a:off x="3530610" y="390789"/>
            <a:ext cx="2057167"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9478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p:cNvSpPr>
            <a:spLocks noGrp="1"/>
          </p:cNvSpPr>
          <p:nvPr>
            <p:ph type="title"/>
          </p:nvPr>
        </p:nvSpPr>
        <p:spPr>
          <a:xfrm>
            <a:off x="381000" y="304800"/>
            <a:ext cx="7285038" cy="1384300"/>
          </a:xfrm>
        </p:spPr>
        <p:txBody>
          <a:bodyPr>
            <a:normAutofit fontScale="90000"/>
          </a:bodyPr>
          <a:lstStyle/>
          <a:p>
            <a:pPr algn="ctr"/>
            <a:r>
              <a:rPr lang="en-US" b="1" dirty="0">
                <a:latin typeface="Times New Roman" charset="0"/>
              </a:rPr>
              <a:t>2012 </a:t>
            </a:r>
            <a:r>
              <a:rPr lang="en-US" b="1" dirty="0" smtClean="0">
                <a:latin typeface="Times New Roman" charset="0"/>
              </a:rPr>
              <a:t>PISA Results</a:t>
            </a:r>
            <a:br>
              <a:rPr lang="en-US" b="1" dirty="0" smtClean="0">
                <a:latin typeface="Times New Roman" charset="0"/>
              </a:rPr>
            </a:br>
            <a:r>
              <a:rPr lang="en-US" b="1" dirty="0" smtClean="0">
                <a:latin typeface="Times New Roman" charset="0"/>
              </a:rPr>
              <a:t>Mean/Average Scores</a:t>
            </a:r>
            <a:br>
              <a:rPr lang="en-US" b="1" dirty="0" smtClean="0">
                <a:latin typeface="Times New Roman" charset="0"/>
              </a:rPr>
            </a:br>
            <a:r>
              <a:rPr lang="en-US" b="1" dirty="0" smtClean="0">
                <a:latin typeface="Times New Roman" charset="0"/>
              </a:rPr>
              <a:t>No examination of variation </a:t>
            </a:r>
            <a:r>
              <a:rPr lang="en-US" b="1" dirty="0">
                <a:latin typeface="Times New Roman" charset="0"/>
              </a:rPr>
              <a:t/>
            </a:r>
            <a:br>
              <a:rPr lang="en-US" b="1" dirty="0">
                <a:latin typeface="Times New Roman" charset="0"/>
              </a:rPr>
            </a:br>
            <a:endParaRPr lang="en-US" sz="3600" b="1" dirty="0">
              <a:latin typeface="Times New Roman" charset="0"/>
            </a:endParaRPr>
          </a:p>
        </p:txBody>
      </p:sp>
      <p:sp>
        <p:nvSpPr>
          <p:cNvPr id="19458" name="Content Placeholder 5"/>
          <p:cNvSpPr>
            <a:spLocks noGrp="1"/>
          </p:cNvSpPr>
          <p:nvPr>
            <p:ph sz="half" idx="1"/>
          </p:nvPr>
        </p:nvSpPr>
        <p:spPr>
          <a:xfrm>
            <a:off x="222250" y="1947334"/>
            <a:ext cx="3282950" cy="3953404"/>
          </a:xfrm>
        </p:spPr>
        <p:txBody>
          <a:bodyPr>
            <a:normAutofit/>
          </a:bodyPr>
          <a:lstStyle/>
          <a:p>
            <a:pPr>
              <a:buFont typeface="Wingdings" charset="0"/>
              <a:buNone/>
            </a:pPr>
            <a:r>
              <a:rPr lang="en-US" sz="2400" b="1" dirty="0">
                <a:latin typeface="Arial" charset="0"/>
              </a:rPr>
              <a:t>   	</a:t>
            </a:r>
            <a:r>
              <a:rPr lang="en-US" sz="2400" b="1" u="sng" dirty="0">
                <a:latin typeface="Arial" charset="0"/>
              </a:rPr>
              <a:t>Reading </a:t>
            </a:r>
          </a:p>
          <a:p>
            <a:pPr>
              <a:buFont typeface="Wingdings" charset="0"/>
              <a:buNone/>
            </a:pPr>
            <a:r>
              <a:rPr lang="en-US" sz="2400" b="1" dirty="0">
                <a:solidFill>
                  <a:srgbClr val="002060"/>
                </a:solidFill>
                <a:latin typeface="Arial" charset="0"/>
              </a:rPr>
              <a:t>	</a:t>
            </a:r>
            <a:r>
              <a:rPr lang="en-US" sz="2400" b="1" dirty="0">
                <a:solidFill>
                  <a:srgbClr val="7030A0"/>
                </a:solidFill>
                <a:latin typeface="Arial" charset="0"/>
              </a:rPr>
              <a:t>Singapore Japan         Korea       Finland                  Canada     </a:t>
            </a:r>
            <a:r>
              <a:rPr lang="en-US" sz="2400" b="1" dirty="0">
                <a:solidFill>
                  <a:srgbClr val="FF0000"/>
                </a:solidFill>
                <a:latin typeface="Arial" charset="0"/>
              </a:rPr>
              <a:t>    Ireland     Poland    Estonia       </a:t>
            </a:r>
            <a:r>
              <a:rPr lang="en-US" sz="2400" b="1" dirty="0">
                <a:latin typeface="Arial" charset="0"/>
              </a:rPr>
              <a:t>Lichtenstein    </a:t>
            </a:r>
            <a:r>
              <a:rPr lang="en-US" sz="2400" b="1" dirty="0" smtClean="0">
                <a:latin typeface="Arial" charset="0"/>
              </a:rPr>
              <a:t>Australia Etc.</a:t>
            </a:r>
            <a:endParaRPr lang="en-US" sz="2400" b="1" dirty="0">
              <a:latin typeface="Arial" charset="0"/>
            </a:endParaRPr>
          </a:p>
          <a:p>
            <a:pPr>
              <a:buFont typeface="Wingdings" charset="0"/>
              <a:buNone/>
            </a:pPr>
            <a:r>
              <a:rPr lang="en-US" sz="2400" b="1" dirty="0">
                <a:latin typeface="Arial" charset="0"/>
              </a:rPr>
              <a:t>	</a:t>
            </a:r>
            <a:r>
              <a:rPr lang="en-US" sz="2400" b="1" dirty="0">
                <a:solidFill>
                  <a:srgbClr val="00B050"/>
                </a:solidFill>
                <a:latin typeface="Arial" charset="0"/>
              </a:rPr>
              <a:t>US is #21</a:t>
            </a:r>
          </a:p>
        </p:txBody>
      </p:sp>
      <p:sp>
        <p:nvSpPr>
          <p:cNvPr id="19459" name="Content Placeholder 6"/>
          <p:cNvSpPr>
            <a:spLocks noGrp="1"/>
          </p:cNvSpPr>
          <p:nvPr>
            <p:ph sz="half" idx="2"/>
          </p:nvPr>
        </p:nvSpPr>
        <p:spPr>
          <a:xfrm>
            <a:off x="3352800" y="1947333"/>
            <a:ext cx="2743200" cy="4597929"/>
          </a:xfrm>
        </p:spPr>
        <p:txBody>
          <a:bodyPr>
            <a:normAutofit/>
          </a:bodyPr>
          <a:lstStyle/>
          <a:p>
            <a:pPr>
              <a:buFont typeface="Wingdings" charset="0"/>
              <a:buNone/>
            </a:pPr>
            <a:r>
              <a:rPr lang="en-US" sz="2400" b="1" dirty="0">
                <a:latin typeface="Arial" charset="0"/>
              </a:rPr>
              <a:t>  </a:t>
            </a:r>
            <a:r>
              <a:rPr lang="en-US" sz="2400" b="1" u="sng" dirty="0">
                <a:latin typeface="Arial" charset="0"/>
              </a:rPr>
              <a:t>Mathematics </a:t>
            </a:r>
            <a:r>
              <a:rPr lang="en-US" sz="2400" b="1" dirty="0">
                <a:latin typeface="Arial" charset="0"/>
              </a:rPr>
              <a:t>  </a:t>
            </a:r>
            <a:r>
              <a:rPr lang="en-US" sz="2400" b="1" dirty="0">
                <a:solidFill>
                  <a:srgbClr val="7030A0"/>
                </a:solidFill>
                <a:latin typeface="Arial" charset="0"/>
              </a:rPr>
              <a:t>Singapore  Korea                 </a:t>
            </a:r>
            <a:r>
              <a:rPr lang="de-DE" sz="2400" b="1" dirty="0">
                <a:solidFill>
                  <a:srgbClr val="7030A0"/>
                </a:solidFill>
                <a:latin typeface="Arial" charset="0"/>
              </a:rPr>
              <a:t>Japan </a:t>
            </a:r>
            <a:r>
              <a:rPr lang="en-US" sz="2400" b="1" dirty="0">
                <a:latin typeface="Arial" charset="0"/>
              </a:rPr>
              <a:t>Lichtenstein </a:t>
            </a:r>
            <a:r>
              <a:rPr lang="de-DE" sz="2400" b="1" dirty="0" err="1">
                <a:latin typeface="Arial" charset="0"/>
              </a:rPr>
              <a:t>Switzerland</a:t>
            </a:r>
            <a:r>
              <a:rPr lang="de-DE" sz="2400" b="1" dirty="0">
                <a:latin typeface="Arial" charset="0"/>
              </a:rPr>
              <a:t> </a:t>
            </a:r>
            <a:r>
              <a:rPr lang="de-DE" sz="2400" b="1" dirty="0" err="1">
                <a:latin typeface="Arial" charset="0"/>
              </a:rPr>
              <a:t>Netherlands</a:t>
            </a:r>
            <a:r>
              <a:rPr lang="de-DE" sz="2400" b="1" dirty="0">
                <a:latin typeface="Arial" charset="0"/>
              </a:rPr>
              <a:t> </a:t>
            </a:r>
            <a:r>
              <a:rPr lang="de-DE" sz="2400" b="1" dirty="0">
                <a:solidFill>
                  <a:schemeClr val="accent2"/>
                </a:solidFill>
                <a:latin typeface="Arial" charset="0"/>
              </a:rPr>
              <a:t>Estonia </a:t>
            </a:r>
            <a:r>
              <a:rPr lang="de-DE" sz="2400" b="1" dirty="0" err="1">
                <a:solidFill>
                  <a:srgbClr val="7030A0"/>
                </a:solidFill>
                <a:latin typeface="Arial" charset="0"/>
              </a:rPr>
              <a:t>Finland</a:t>
            </a:r>
            <a:r>
              <a:rPr lang="de-DE" sz="2400" b="1" dirty="0">
                <a:solidFill>
                  <a:srgbClr val="7030A0"/>
                </a:solidFill>
                <a:latin typeface="Arial" charset="0"/>
              </a:rPr>
              <a:t> Canada  </a:t>
            </a:r>
            <a:r>
              <a:rPr lang="de-DE" sz="2400" b="1" dirty="0" err="1" smtClean="0">
                <a:solidFill>
                  <a:schemeClr val="accent2"/>
                </a:solidFill>
                <a:latin typeface="Arial" charset="0"/>
              </a:rPr>
              <a:t>Poland</a:t>
            </a:r>
            <a:r>
              <a:rPr lang="de-DE" sz="2400" b="1" dirty="0" smtClean="0">
                <a:solidFill>
                  <a:schemeClr val="accent2"/>
                </a:solidFill>
                <a:latin typeface="Arial" charset="0"/>
              </a:rPr>
              <a:t> Etc.</a:t>
            </a:r>
            <a:endParaRPr lang="de-DE" sz="2400" b="1" dirty="0">
              <a:solidFill>
                <a:schemeClr val="accent2"/>
              </a:solidFill>
              <a:latin typeface="Arial" charset="0"/>
            </a:endParaRPr>
          </a:p>
          <a:p>
            <a:pPr>
              <a:buFont typeface="Wingdings" charset="0"/>
              <a:buNone/>
            </a:pPr>
            <a:r>
              <a:rPr lang="de-DE" sz="2400" b="1" dirty="0">
                <a:solidFill>
                  <a:srgbClr val="00B050"/>
                </a:solidFill>
                <a:latin typeface="Arial" charset="0"/>
              </a:rPr>
              <a:t>  US </a:t>
            </a:r>
            <a:r>
              <a:rPr lang="de-DE" sz="2400" b="1" dirty="0" err="1">
                <a:solidFill>
                  <a:srgbClr val="00B050"/>
                </a:solidFill>
                <a:latin typeface="Arial" charset="0"/>
              </a:rPr>
              <a:t>is</a:t>
            </a:r>
            <a:r>
              <a:rPr lang="de-DE" sz="2400" b="1" dirty="0">
                <a:solidFill>
                  <a:srgbClr val="00B050"/>
                </a:solidFill>
                <a:latin typeface="Arial" charset="0"/>
              </a:rPr>
              <a:t> # 32</a:t>
            </a:r>
            <a:endParaRPr lang="en-US" sz="2400" b="1" dirty="0">
              <a:solidFill>
                <a:srgbClr val="00B050"/>
              </a:solidFill>
              <a:latin typeface="Arial" charset="0"/>
            </a:endParaRPr>
          </a:p>
        </p:txBody>
      </p:sp>
      <p:sp>
        <p:nvSpPr>
          <p:cNvPr id="19460" name="TextBox 7"/>
          <p:cNvSpPr txBox="1">
            <a:spLocks noChangeArrowheads="1"/>
          </p:cNvSpPr>
          <p:nvPr/>
        </p:nvSpPr>
        <p:spPr bwMode="auto">
          <a:xfrm>
            <a:off x="6316663" y="1833563"/>
            <a:ext cx="2514600" cy="470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u="sng" dirty="0"/>
              <a:t>Science</a:t>
            </a:r>
          </a:p>
          <a:p>
            <a:pPr eaLnBrk="1" hangingPunct="1"/>
            <a:r>
              <a:rPr lang="en-US" b="1" dirty="0">
                <a:solidFill>
                  <a:srgbClr val="7030A0"/>
                </a:solidFill>
              </a:rPr>
              <a:t>Singapore Japan       Finland    </a:t>
            </a:r>
            <a:r>
              <a:rPr lang="en-US" b="1" dirty="0">
                <a:solidFill>
                  <a:srgbClr val="FF0000"/>
                </a:solidFill>
              </a:rPr>
              <a:t>Estonia</a:t>
            </a:r>
          </a:p>
          <a:p>
            <a:pPr eaLnBrk="1" hangingPunct="1"/>
            <a:r>
              <a:rPr lang="en-US" b="1" dirty="0">
                <a:solidFill>
                  <a:srgbClr val="7030A0"/>
                </a:solidFill>
              </a:rPr>
              <a:t>Korea</a:t>
            </a:r>
          </a:p>
          <a:p>
            <a:pPr eaLnBrk="1" hangingPunct="1"/>
            <a:r>
              <a:rPr lang="en-US" b="1" dirty="0">
                <a:solidFill>
                  <a:srgbClr val="FF0000"/>
                </a:solidFill>
              </a:rPr>
              <a:t>Vietnam</a:t>
            </a:r>
          </a:p>
          <a:p>
            <a:pPr eaLnBrk="1" hangingPunct="1"/>
            <a:r>
              <a:rPr lang="en-US" b="1" dirty="0">
                <a:solidFill>
                  <a:srgbClr val="FF0000"/>
                </a:solidFill>
              </a:rPr>
              <a:t>Poland     </a:t>
            </a:r>
            <a:r>
              <a:rPr lang="en-US" b="1" dirty="0">
                <a:solidFill>
                  <a:srgbClr val="7030A0"/>
                </a:solidFill>
              </a:rPr>
              <a:t>Canada   </a:t>
            </a:r>
            <a:r>
              <a:rPr lang="en-US" b="1" dirty="0"/>
              <a:t>Lichtenstein  </a:t>
            </a:r>
            <a:r>
              <a:rPr lang="en-US" b="1" dirty="0" smtClean="0">
                <a:solidFill>
                  <a:srgbClr val="FF0000"/>
                </a:solidFill>
              </a:rPr>
              <a:t>Germany Etc.</a:t>
            </a:r>
            <a:endParaRPr lang="en-US" b="1" dirty="0">
              <a:solidFill>
                <a:srgbClr val="FF0000"/>
              </a:solidFill>
            </a:endParaRPr>
          </a:p>
          <a:p>
            <a:pPr eaLnBrk="1" hangingPunct="1">
              <a:lnSpc>
                <a:spcPct val="150000"/>
              </a:lnSpc>
            </a:pPr>
            <a:r>
              <a:rPr lang="en-US" b="1" dirty="0">
                <a:solidFill>
                  <a:srgbClr val="00B050"/>
                </a:solidFill>
              </a:rPr>
              <a:t>US is #23</a:t>
            </a:r>
          </a:p>
        </p:txBody>
      </p:sp>
    </p:spTree>
    <p:extLst>
      <p:ext uri="{BB962C8B-B14F-4D97-AF65-F5344CB8AC3E}">
        <p14:creationId xmlns:p14="http://schemas.microsoft.com/office/powerpoint/2010/main" val="4017634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134" y="6027003"/>
            <a:ext cx="6604967" cy="553998"/>
          </a:xfrm>
          <a:prstGeom prst="rect">
            <a:avLst/>
          </a:prstGeom>
        </p:spPr>
        <p:txBody>
          <a:bodyPr wrap="square">
            <a:spAutoFit/>
          </a:bodyPr>
          <a:lstStyle/>
          <a:p>
            <a:r>
              <a:rPr lang="en-US" sz="1000" dirty="0" smtClean="0">
                <a:solidFill>
                  <a:prstClr val="black"/>
                </a:solidFill>
              </a:rPr>
              <a:t>Note: The </a:t>
            </a:r>
            <a:r>
              <a:rPr lang="en-US" sz="1000" dirty="0">
                <a:solidFill>
                  <a:prstClr val="black"/>
                </a:solidFill>
              </a:rPr>
              <a:t>National School Lunch Program provides free or reduced-price lunch for students meeting certain income guidelines. The percentage of students receiving such lunch is an indicator of the socioeconomic level of families served by the school. </a:t>
            </a:r>
            <a:r>
              <a:rPr lang="en-US" sz="1000" dirty="0" smtClean="0">
                <a:solidFill>
                  <a:prstClr val="black"/>
                </a:solidFill>
              </a:rPr>
              <a:t>Estimates of the percentage of students eligible for free or reduced-price lunch are based on principals’ reports. </a:t>
            </a:r>
            <a:endParaRPr lang="en-US" sz="1000" dirty="0">
              <a:solidFill>
                <a:prstClr val="black"/>
              </a:solidFill>
            </a:endParaRPr>
          </a:p>
        </p:txBody>
      </p:sp>
      <p:sp>
        <p:nvSpPr>
          <p:cNvPr id="15" name="TextBox 14"/>
          <p:cNvSpPr txBox="1"/>
          <p:nvPr/>
        </p:nvSpPr>
        <p:spPr>
          <a:xfrm>
            <a:off x="4743480" y="5158744"/>
            <a:ext cx="721724" cy="292388"/>
          </a:xfrm>
          <a:prstGeom prst="rect">
            <a:avLst/>
          </a:prstGeom>
          <a:noFill/>
        </p:spPr>
        <p:txBody>
          <a:bodyPr wrap="square" rtlCol="0">
            <a:spAutoFit/>
          </a:bodyPr>
          <a:lstStyle/>
          <a:p>
            <a:pPr algn="ctr"/>
            <a:r>
              <a:rPr lang="en-US" sz="1300" b="1" dirty="0" smtClean="0">
                <a:solidFill>
                  <a:prstClr val="black"/>
                </a:solidFill>
              </a:rPr>
              <a:t>Score</a:t>
            </a:r>
            <a:endParaRPr lang="en-US" sz="1300" b="1" dirty="0">
              <a:solidFill>
                <a:prstClr val="black"/>
              </a:solidFill>
            </a:endParaRPr>
          </a:p>
        </p:txBody>
      </p:sp>
      <p:graphicFrame>
        <p:nvGraphicFramePr>
          <p:cNvPr id="16" name="Chart 15"/>
          <p:cNvGraphicFramePr>
            <a:graphicFrameLocks/>
          </p:cNvGraphicFramePr>
          <p:nvPr>
            <p:extLst>
              <p:ext uri="{D42A27DB-BD31-4B8C-83A1-F6EECF244321}">
                <p14:modId xmlns:p14="http://schemas.microsoft.com/office/powerpoint/2010/main" val="459336789"/>
              </p:ext>
            </p:extLst>
          </p:nvPr>
        </p:nvGraphicFramePr>
        <p:xfrm>
          <a:off x="871318" y="1288473"/>
          <a:ext cx="7638835" cy="4162659"/>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flipV="1">
            <a:off x="7810790" y="4737803"/>
            <a:ext cx="95250" cy="10477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2"/>
          <p:cNvSpPr txBox="1"/>
          <p:nvPr/>
        </p:nvSpPr>
        <p:spPr>
          <a:xfrm>
            <a:off x="8029720" y="4828291"/>
            <a:ext cx="495297" cy="276994"/>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solidFill>
                  <a:prstClr val="black"/>
                </a:solidFill>
              </a:rPr>
              <a:t>1000</a:t>
            </a:r>
          </a:p>
        </p:txBody>
      </p:sp>
      <p:sp>
        <p:nvSpPr>
          <p:cNvPr id="11" name="Slide Number Placeholder 2"/>
          <p:cNvSpPr>
            <a:spLocks noGrp="1"/>
          </p:cNvSpPr>
          <p:nvPr>
            <p:ph type="sldNum" sz="quarter" idx="12"/>
          </p:nvPr>
        </p:nvSpPr>
        <p:spPr>
          <a:xfrm>
            <a:off x="8581320" y="6446330"/>
            <a:ext cx="447675" cy="365125"/>
          </a:xfrm>
        </p:spPr>
        <p:txBody>
          <a:bodyPr/>
          <a:lstStyle/>
          <a:p>
            <a:fld id="{CD4CD8E9-1693-45D6-9FD5-D63BDA356D9F}" type="slidenum">
              <a:rPr lang="en-US" smtClean="0">
                <a:solidFill>
                  <a:prstClr val="black">
                    <a:tint val="75000"/>
                  </a:prstClr>
                </a:solidFill>
              </a:rPr>
              <a:pPr/>
              <a:t>27</a:t>
            </a:fld>
            <a:endParaRPr lang="en-US" dirty="0">
              <a:solidFill>
                <a:prstClr val="black">
                  <a:tint val="75000"/>
                </a:prstClr>
              </a:solidFill>
            </a:endParaRPr>
          </a:p>
        </p:txBody>
      </p:sp>
      <p:sp>
        <p:nvSpPr>
          <p:cNvPr id="12" name="TextBox 11"/>
          <p:cNvSpPr txBox="1"/>
          <p:nvPr/>
        </p:nvSpPr>
        <p:spPr>
          <a:xfrm>
            <a:off x="2039024" y="5451132"/>
            <a:ext cx="3065318" cy="461665"/>
          </a:xfrm>
          <a:prstGeom prst="rect">
            <a:avLst/>
          </a:prstGeom>
          <a:noFill/>
        </p:spPr>
        <p:txBody>
          <a:bodyPr wrap="square" rtlCol="0">
            <a:spAutoFit/>
          </a:bodyPr>
          <a:lstStyle/>
          <a:p>
            <a:r>
              <a:rPr lang="en-US" sz="1200" dirty="0" smtClean="0"/>
              <a:t>* Significantly different from U.S. average</a:t>
            </a:r>
          </a:p>
          <a:p>
            <a:r>
              <a:rPr lang="en-US" sz="1200" dirty="0" smtClean="0"/>
              <a:t>**Significantly different from OECD average</a:t>
            </a:r>
            <a:endParaRPr lang="en-US" sz="1200" dirty="0"/>
          </a:p>
        </p:txBody>
      </p:sp>
      <p:sp>
        <p:nvSpPr>
          <p:cNvPr id="13" name="Title 1"/>
          <p:cNvSpPr txBox="1">
            <a:spLocks/>
          </p:cNvSpPr>
          <p:nvPr/>
        </p:nvSpPr>
        <p:spPr>
          <a:xfrm>
            <a:off x="518380" y="0"/>
            <a:ext cx="8168420" cy="1235128"/>
          </a:xfrm>
          <a:prstGeom prst="rect">
            <a:avLst/>
          </a:prstGeom>
          <a:solidFill>
            <a:srgbClr val="FFC000"/>
          </a:solidFill>
          <a:ln w="19050">
            <a:solidFill>
              <a:schemeClr val="tx1"/>
            </a:solidFill>
          </a:ln>
        </p:spPr>
        <p:txBody>
          <a:bodyPr vert="horz" lIns="91440" tIns="45720" rIns="91440" bIns="9144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900" b="1" dirty="0" smtClean="0"/>
              <a:t>15 year-old students </a:t>
            </a:r>
            <a:r>
              <a:rPr lang="en-US" sz="1900" b="1" dirty="0"/>
              <a:t>in public schools with half or more of students eligible for free or reduced-price lunch had lower average </a:t>
            </a:r>
            <a:r>
              <a:rPr lang="en-US" sz="1900" b="1" u="sng" dirty="0" smtClean="0"/>
              <a:t>MATHEMATICS</a:t>
            </a:r>
            <a:r>
              <a:rPr lang="en-US" sz="1900" b="1" dirty="0" smtClean="0"/>
              <a:t> </a:t>
            </a:r>
            <a:r>
              <a:rPr lang="en-US" sz="1900" b="1" dirty="0"/>
              <a:t>literacy scores than both the U.S. and OECD </a:t>
            </a:r>
            <a:r>
              <a:rPr lang="en-US" sz="1900" b="1" dirty="0" smtClean="0"/>
              <a:t>averages—These are the bottom 2 bars. But look again at the top two bars and even the third bar. Same trend as in 2009</a:t>
            </a:r>
            <a:endParaRPr lang="en-US" sz="1900" b="1" dirty="0"/>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4" y="6294345"/>
            <a:ext cx="1428750"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650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752118" y="5076035"/>
            <a:ext cx="721724" cy="292388"/>
          </a:xfrm>
          <a:prstGeom prst="rect">
            <a:avLst/>
          </a:prstGeom>
          <a:noFill/>
        </p:spPr>
        <p:txBody>
          <a:bodyPr wrap="square" rtlCol="0">
            <a:spAutoFit/>
          </a:bodyPr>
          <a:lstStyle/>
          <a:p>
            <a:pPr algn="ctr"/>
            <a:r>
              <a:rPr lang="en-US" sz="1300" b="1" dirty="0" smtClean="0">
                <a:solidFill>
                  <a:prstClr val="black"/>
                </a:solidFill>
              </a:rPr>
              <a:t>Score</a:t>
            </a:r>
            <a:endParaRPr lang="en-US" sz="1300" b="1"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val="227956691"/>
              </p:ext>
            </p:extLst>
          </p:nvPr>
        </p:nvGraphicFramePr>
        <p:xfrm>
          <a:off x="473165" y="1600732"/>
          <a:ext cx="7953194" cy="35704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
          <p:cNvSpPr txBox="1"/>
          <p:nvPr/>
        </p:nvSpPr>
        <p:spPr>
          <a:xfrm>
            <a:off x="7922419" y="4853727"/>
            <a:ext cx="628914" cy="29238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300" dirty="0">
                <a:solidFill>
                  <a:prstClr val="black"/>
                </a:solidFill>
              </a:rPr>
              <a:t>1000</a:t>
            </a:r>
          </a:p>
        </p:txBody>
      </p:sp>
      <p:sp>
        <p:nvSpPr>
          <p:cNvPr id="14" name="TextBox 10"/>
          <p:cNvSpPr txBox="1"/>
          <p:nvPr/>
        </p:nvSpPr>
        <p:spPr>
          <a:xfrm>
            <a:off x="464525" y="3098279"/>
            <a:ext cx="1635646" cy="307777"/>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i="1" dirty="0" smtClean="0"/>
              <a:t>          </a:t>
            </a:r>
            <a:r>
              <a:rPr lang="en-US" sz="1400" b="1" i="1" dirty="0" smtClean="0"/>
              <a:t>OECD average</a:t>
            </a:r>
            <a:endParaRPr lang="en-US" sz="1400" b="1" i="1" dirty="0"/>
          </a:p>
        </p:txBody>
      </p:sp>
      <p:sp>
        <p:nvSpPr>
          <p:cNvPr id="15" name="TextBox 10"/>
          <p:cNvSpPr txBox="1"/>
          <p:nvPr/>
        </p:nvSpPr>
        <p:spPr>
          <a:xfrm>
            <a:off x="973682" y="3530847"/>
            <a:ext cx="1126489" cy="307777"/>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i="1" dirty="0" smtClean="0"/>
              <a:t>U.S. average</a:t>
            </a:r>
            <a:endParaRPr lang="en-US" sz="1400" b="1" i="1" dirty="0"/>
          </a:p>
        </p:txBody>
      </p:sp>
      <p:sp>
        <p:nvSpPr>
          <p:cNvPr id="17" name="Slide Number Placeholder 2"/>
          <p:cNvSpPr>
            <a:spLocks noGrp="1"/>
          </p:cNvSpPr>
          <p:nvPr>
            <p:ph type="sldNum" sz="quarter" idx="12"/>
          </p:nvPr>
        </p:nvSpPr>
        <p:spPr>
          <a:xfrm>
            <a:off x="8239124" y="6356350"/>
            <a:ext cx="447675" cy="365125"/>
          </a:xfrm>
        </p:spPr>
        <p:txBody>
          <a:bodyPr/>
          <a:lstStyle/>
          <a:p>
            <a:fld id="{CD4CD8E9-1693-45D6-9FD5-D63BDA356D9F}" type="slidenum">
              <a:rPr lang="en-US" smtClean="0">
                <a:solidFill>
                  <a:prstClr val="black">
                    <a:tint val="75000"/>
                  </a:prstClr>
                </a:solidFill>
              </a:rPr>
              <a:pPr/>
              <a:t>28</a:t>
            </a:fld>
            <a:endParaRPr lang="en-US" dirty="0">
              <a:solidFill>
                <a:prstClr val="black">
                  <a:tint val="75000"/>
                </a:prstClr>
              </a:solidFill>
            </a:endParaRPr>
          </a:p>
        </p:txBody>
      </p:sp>
      <p:sp>
        <p:nvSpPr>
          <p:cNvPr id="13" name="Rectangle 12"/>
          <p:cNvSpPr/>
          <p:nvPr/>
        </p:nvSpPr>
        <p:spPr>
          <a:xfrm>
            <a:off x="2211753" y="5931963"/>
            <a:ext cx="6127238" cy="707886"/>
          </a:xfrm>
          <a:prstGeom prst="rect">
            <a:avLst/>
          </a:prstGeom>
        </p:spPr>
        <p:txBody>
          <a:bodyPr wrap="square">
            <a:spAutoFit/>
          </a:bodyPr>
          <a:lstStyle/>
          <a:p>
            <a:r>
              <a:rPr lang="en-US" sz="1000" dirty="0" smtClean="0">
                <a:solidFill>
                  <a:prstClr val="black"/>
                </a:solidFill>
              </a:rPr>
              <a:t>Note: The </a:t>
            </a:r>
            <a:r>
              <a:rPr lang="en-US" sz="1000" dirty="0">
                <a:solidFill>
                  <a:prstClr val="black"/>
                </a:solidFill>
              </a:rPr>
              <a:t>National School Lunch Program provides free or reduced-price lunch for students meeting certain income guidelines. The percentage of students receiving such lunch is an indicator of the socioeconomic level of families served by the school. </a:t>
            </a:r>
            <a:r>
              <a:rPr lang="en-US" sz="1000" dirty="0" smtClean="0">
                <a:solidFill>
                  <a:prstClr val="black"/>
                </a:solidFill>
              </a:rPr>
              <a:t>Estimates of the percentage of students eligible for free or reduced-price lunch are based on principals’ reports. </a:t>
            </a:r>
            <a:endParaRPr lang="en-US" sz="1000" dirty="0">
              <a:solidFill>
                <a:prstClr val="black"/>
              </a:solidFill>
            </a:endParaRPr>
          </a:p>
        </p:txBody>
      </p:sp>
      <p:sp>
        <p:nvSpPr>
          <p:cNvPr id="18" name="TextBox 17"/>
          <p:cNvSpPr txBox="1"/>
          <p:nvPr/>
        </p:nvSpPr>
        <p:spPr>
          <a:xfrm>
            <a:off x="2112354" y="5351418"/>
            <a:ext cx="3065318" cy="461665"/>
          </a:xfrm>
          <a:prstGeom prst="rect">
            <a:avLst/>
          </a:prstGeom>
          <a:noFill/>
        </p:spPr>
        <p:txBody>
          <a:bodyPr wrap="square" rtlCol="0">
            <a:spAutoFit/>
          </a:bodyPr>
          <a:lstStyle/>
          <a:p>
            <a:r>
              <a:rPr lang="en-US" sz="1200" dirty="0" smtClean="0"/>
              <a:t>*  Significantly different from U.S. average</a:t>
            </a:r>
          </a:p>
          <a:p>
            <a:r>
              <a:rPr lang="en-US" sz="1200" dirty="0" smtClean="0"/>
              <a:t>**Significantly different from OECD average</a:t>
            </a:r>
            <a:endParaRPr lang="en-US" sz="1200" dirty="0"/>
          </a:p>
        </p:txBody>
      </p:sp>
      <p:sp>
        <p:nvSpPr>
          <p:cNvPr id="19" name="Title 1"/>
          <p:cNvSpPr txBox="1">
            <a:spLocks/>
          </p:cNvSpPr>
          <p:nvPr/>
        </p:nvSpPr>
        <p:spPr>
          <a:xfrm>
            <a:off x="457200" y="381000"/>
            <a:ext cx="8229600" cy="984120"/>
          </a:xfrm>
          <a:prstGeom prst="rect">
            <a:avLst/>
          </a:prstGeom>
          <a:solidFill>
            <a:srgbClr val="8EB4E3"/>
          </a:solidFill>
          <a:ln w="19050">
            <a:solidFill>
              <a:srgbClr val="1F497D"/>
            </a:solidFill>
          </a:ln>
        </p:spPr>
        <p:txBody>
          <a:bodyPr vert="horz" lIns="91440" tIns="45720" rIns="9144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b="1" dirty="0">
                <a:solidFill>
                  <a:srgbClr val="1F497D"/>
                </a:solidFill>
              </a:rPr>
              <a:t>15-year-old students in public schools in which half or more of students were eligible for free or reduced-price lunch had lower average </a:t>
            </a:r>
            <a:r>
              <a:rPr lang="en-US" sz="2200" b="1" u="sng" dirty="0" smtClean="0">
                <a:solidFill>
                  <a:srgbClr val="1F497D"/>
                </a:solidFill>
              </a:rPr>
              <a:t>SCIENCE</a:t>
            </a:r>
            <a:r>
              <a:rPr lang="en-US" sz="2200" b="1" dirty="0" smtClean="0">
                <a:solidFill>
                  <a:srgbClr val="1F497D"/>
                </a:solidFill>
              </a:rPr>
              <a:t> </a:t>
            </a:r>
            <a:r>
              <a:rPr lang="en-US" sz="2200" b="1" dirty="0">
                <a:solidFill>
                  <a:srgbClr val="1F497D"/>
                </a:solidFill>
              </a:rPr>
              <a:t>literacy scores than both U.S. and OECD averages</a:t>
            </a: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4" y="6294345"/>
            <a:ext cx="1428750"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704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787908" y="5237163"/>
            <a:ext cx="721724" cy="292388"/>
          </a:xfrm>
          <a:prstGeom prst="rect">
            <a:avLst/>
          </a:prstGeom>
          <a:noFill/>
        </p:spPr>
        <p:txBody>
          <a:bodyPr wrap="square" rtlCol="0">
            <a:spAutoFit/>
          </a:bodyPr>
          <a:lstStyle/>
          <a:p>
            <a:pPr algn="ctr"/>
            <a:r>
              <a:rPr lang="en-US" sz="1300" b="1" dirty="0" smtClean="0">
                <a:solidFill>
                  <a:prstClr val="black"/>
                </a:solidFill>
              </a:rPr>
              <a:t>Score</a:t>
            </a:r>
            <a:endParaRPr lang="en-US" sz="1300" b="1" dirty="0">
              <a:solidFill>
                <a:prstClr val="black"/>
              </a:solidFill>
            </a:endParaRPr>
          </a:p>
        </p:txBody>
      </p:sp>
      <p:graphicFrame>
        <p:nvGraphicFramePr>
          <p:cNvPr id="13" name="Chart 12"/>
          <p:cNvGraphicFramePr>
            <a:graphicFrameLocks/>
          </p:cNvGraphicFramePr>
          <p:nvPr>
            <p:extLst>
              <p:ext uri="{D42A27DB-BD31-4B8C-83A1-F6EECF244321}">
                <p14:modId xmlns:p14="http://schemas.microsoft.com/office/powerpoint/2010/main" val="2790609926"/>
              </p:ext>
            </p:extLst>
          </p:nvPr>
        </p:nvGraphicFramePr>
        <p:xfrm>
          <a:off x="644236" y="1640247"/>
          <a:ext cx="7690140" cy="371804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2"/>
          <p:cNvSpPr txBox="1"/>
          <p:nvPr/>
        </p:nvSpPr>
        <p:spPr>
          <a:xfrm>
            <a:off x="7783177" y="5060462"/>
            <a:ext cx="498876" cy="277002"/>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solidFill>
                  <a:prstClr val="black"/>
                </a:solidFill>
              </a:rPr>
              <a:t>1000</a:t>
            </a:r>
          </a:p>
        </p:txBody>
      </p:sp>
      <p:sp>
        <p:nvSpPr>
          <p:cNvPr id="10" name="Slide Number Placeholder 3"/>
          <p:cNvSpPr>
            <a:spLocks noGrp="1"/>
          </p:cNvSpPr>
          <p:nvPr>
            <p:ph type="sldNum" sz="quarter" idx="12"/>
          </p:nvPr>
        </p:nvSpPr>
        <p:spPr>
          <a:xfrm>
            <a:off x="6553200" y="6356350"/>
            <a:ext cx="2133600" cy="365125"/>
          </a:xfrm>
        </p:spPr>
        <p:txBody>
          <a:bodyPr/>
          <a:lstStyle/>
          <a:p>
            <a:fld id="{CD4CD8E9-1693-45D6-9FD5-D63BDA356D9F}" type="slidenum">
              <a:rPr lang="en-US" smtClean="0">
                <a:solidFill>
                  <a:prstClr val="black">
                    <a:tint val="75000"/>
                  </a:prstClr>
                </a:solidFill>
              </a:rPr>
              <a:pPr/>
              <a:t>29</a:t>
            </a:fld>
            <a:endParaRPr lang="en-US" dirty="0">
              <a:solidFill>
                <a:prstClr val="black">
                  <a:tint val="75000"/>
                </a:prstClr>
              </a:solidFill>
            </a:endParaRPr>
          </a:p>
        </p:txBody>
      </p:sp>
      <p:sp>
        <p:nvSpPr>
          <p:cNvPr id="19" name="Rectangle 18"/>
          <p:cNvSpPr/>
          <p:nvPr/>
        </p:nvSpPr>
        <p:spPr>
          <a:xfrm>
            <a:off x="2393462" y="6027066"/>
            <a:ext cx="5815357" cy="707886"/>
          </a:xfrm>
          <a:prstGeom prst="rect">
            <a:avLst/>
          </a:prstGeom>
        </p:spPr>
        <p:txBody>
          <a:bodyPr wrap="square">
            <a:spAutoFit/>
          </a:bodyPr>
          <a:lstStyle/>
          <a:p>
            <a:r>
              <a:rPr lang="en-US" sz="1000" dirty="0" smtClean="0">
                <a:solidFill>
                  <a:prstClr val="black"/>
                </a:solidFill>
              </a:rPr>
              <a:t>Note: The </a:t>
            </a:r>
            <a:r>
              <a:rPr lang="en-US" sz="1000" dirty="0">
                <a:solidFill>
                  <a:prstClr val="black"/>
                </a:solidFill>
              </a:rPr>
              <a:t>National School Lunch Program provides free or reduced-price lunch for students meeting certain income guidelines. The percentage of students receiving such lunch is an indicator of the socioeconomic level of families served by the school. </a:t>
            </a:r>
            <a:r>
              <a:rPr lang="en-US" sz="1000" dirty="0" smtClean="0">
                <a:solidFill>
                  <a:prstClr val="black"/>
                </a:solidFill>
              </a:rPr>
              <a:t>Estimates of the percentage of students eligible for free or reduced-price lunch are based on principals’ reports. </a:t>
            </a:r>
            <a:endParaRPr lang="en-US" sz="1000" dirty="0">
              <a:solidFill>
                <a:prstClr val="black"/>
              </a:solidFill>
            </a:endParaRPr>
          </a:p>
        </p:txBody>
      </p:sp>
      <p:sp>
        <p:nvSpPr>
          <p:cNvPr id="20" name="TextBox 19"/>
          <p:cNvSpPr txBox="1"/>
          <p:nvPr/>
        </p:nvSpPr>
        <p:spPr>
          <a:xfrm>
            <a:off x="2308684" y="5501900"/>
            <a:ext cx="3065318" cy="461665"/>
          </a:xfrm>
          <a:prstGeom prst="rect">
            <a:avLst/>
          </a:prstGeom>
          <a:noFill/>
        </p:spPr>
        <p:txBody>
          <a:bodyPr wrap="square" rtlCol="0">
            <a:spAutoFit/>
          </a:bodyPr>
          <a:lstStyle/>
          <a:p>
            <a:r>
              <a:rPr lang="en-US" sz="1200" dirty="0" smtClean="0"/>
              <a:t>*  Significantly different from U.S. average</a:t>
            </a:r>
          </a:p>
          <a:p>
            <a:r>
              <a:rPr lang="en-US" sz="1200" dirty="0" smtClean="0"/>
              <a:t>**Significantly different from OECD average</a:t>
            </a:r>
            <a:endParaRPr lang="en-US" sz="1200" dirty="0"/>
          </a:p>
        </p:txBody>
      </p:sp>
      <p:sp>
        <p:nvSpPr>
          <p:cNvPr id="21" name="Title 1"/>
          <p:cNvSpPr txBox="1">
            <a:spLocks/>
          </p:cNvSpPr>
          <p:nvPr/>
        </p:nvSpPr>
        <p:spPr>
          <a:xfrm>
            <a:off x="457200" y="381000"/>
            <a:ext cx="8229600" cy="1018680"/>
          </a:xfrm>
          <a:prstGeom prst="rect">
            <a:avLst/>
          </a:prstGeom>
          <a:solidFill>
            <a:srgbClr val="C6E6DC"/>
          </a:solidFill>
          <a:ln w="19050">
            <a:solidFill>
              <a:srgbClr val="27A99A"/>
            </a:solidFill>
          </a:ln>
        </p:spPr>
        <p:txBody>
          <a:bodyPr bIns="9144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27A99A"/>
                </a:solidFill>
              </a:rPr>
              <a:t>Students in public schools in which half or more of students were eligible for free or reduced-price lunch had lower average </a:t>
            </a:r>
            <a:r>
              <a:rPr lang="en-US" sz="2000" b="1" u="sng" dirty="0" smtClean="0">
                <a:solidFill>
                  <a:srgbClr val="27A99A"/>
                </a:solidFill>
              </a:rPr>
              <a:t>READING LITERACY </a:t>
            </a:r>
            <a:r>
              <a:rPr lang="en-US" sz="2000" b="1" dirty="0" smtClean="0">
                <a:solidFill>
                  <a:srgbClr val="27A99A"/>
                </a:solidFill>
              </a:rPr>
              <a:t>scores </a:t>
            </a:r>
            <a:r>
              <a:rPr lang="en-US" sz="2000" b="1" dirty="0">
                <a:solidFill>
                  <a:srgbClr val="27A99A"/>
                </a:solidFill>
              </a:rPr>
              <a:t>than both the U.S. and OECD averages</a:t>
            </a:r>
          </a:p>
        </p:txBody>
      </p:sp>
      <p:cxnSp>
        <p:nvCxnSpPr>
          <p:cNvPr id="22" name="Straight Connector 21"/>
          <p:cNvCxnSpPr/>
          <p:nvPr/>
        </p:nvCxnSpPr>
        <p:spPr>
          <a:xfrm flipV="1">
            <a:off x="7582504" y="4930841"/>
            <a:ext cx="108712" cy="105311"/>
          </a:xfrm>
          <a:prstGeom prst="line">
            <a:avLst/>
          </a:prstGeom>
          <a:ln>
            <a:solidFill>
              <a:srgbClr val="27A99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691216" y="4930842"/>
            <a:ext cx="108712" cy="105311"/>
          </a:xfrm>
          <a:prstGeom prst="line">
            <a:avLst/>
          </a:prstGeom>
          <a:ln>
            <a:solidFill>
              <a:srgbClr val="27A99A"/>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4" y="6294345"/>
            <a:ext cx="1428750"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718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000" y="698500"/>
            <a:ext cx="7743188" cy="646331"/>
          </a:xfrm>
          <a:prstGeom prst="rect">
            <a:avLst/>
          </a:prstGeom>
          <a:noFill/>
        </p:spPr>
        <p:txBody>
          <a:bodyPr wrap="none" rtlCol="0">
            <a:spAutoFit/>
          </a:bodyPr>
          <a:lstStyle/>
          <a:p>
            <a:r>
              <a:rPr lang="en-US" dirty="0"/>
              <a:t>Ridicule is the only weapon which can be used against unintelligible </a:t>
            </a:r>
            <a:r>
              <a:rPr lang="en-US" dirty="0" smtClean="0"/>
              <a:t>propositions.</a:t>
            </a:r>
          </a:p>
          <a:p>
            <a:r>
              <a:rPr lang="en-US" dirty="0" smtClean="0"/>
              <a:t>- </a:t>
            </a:r>
            <a:r>
              <a:rPr lang="en-US" dirty="0"/>
              <a:t>Thomas Jefferson 30 July, 1816</a:t>
            </a:r>
          </a:p>
        </p:txBody>
      </p:sp>
      <p:sp>
        <p:nvSpPr>
          <p:cNvPr id="7" name="TextBox 6"/>
          <p:cNvSpPr txBox="1"/>
          <p:nvPr/>
        </p:nvSpPr>
        <p:spPr>
          <a:xfrm>
            <a:off x="393700" y="2705100"/>
            <a:ext cx="8610600" cy="646331"/>
          </a:xfrm>
          <a:prstGeom prst="rect">
            <a:avLst/>
          </a:prstGeom>
          <a:noFill/>
        </p:spPr>
        <p:txBody>
          <a:bodyPr wrap="square" rtlCol="0">
            <a:spAutoFit/>
          </a:bodyPr>
          <a:lstStyle/>
          <a:p>
            <a:r>
              <a:rPr lang="en-US" dirty="0"/>
              <a:t>QUOD GRATIS ASSERITUR, GRATIS NEGATUR </a:t>
            </a:r>
            <a:endParaRPr lang="en-US" dirty="0" smtClean="0"/>
          </a:p>
          <a:p>
            <a:r>
              <a:rPr lang="en-US" dirty="0" smtClean="0"/>
              <a:t> </a:t>
            </a:r>
            <a:r>
              <a:rPr lang="en-US" dirty="0"/>
              <a:t>(That which is alleged without proof may be dismissed without explanation</a:t>
            </a:r>
            <a:r>
              <a:rPr lang="en-US" dirty="0" smtClean="0"/>
              <a:t>.)</a:t>
            </a:r>
            <a:endParaRPr lang="en-US" dirty="0"/>
          </a:p>
        </p:txBody>
      </p:sp>
      <p:sp>
        <p:nvSpPr>
          <p:cNvPr id="2" name="TextBox 1"/>
          <p:cNvSpPr txBox="1"/>
          <p:nvPr/>
        </p:nvSpPr>
        <p:spPr>
          <a:xfrm>
            <a:off x="508000" y="1778000"/>
            <a:ext cx="9258218" cy="646331"/>
          </a:xfrm>
          <a:prstGeom prst="rect">
            <a:avLst/>
          </a:prstGeom>
          <a:noFill/>
        </p:spPr>
        <p:txBody>
          <a:bodyPr wrap="square" rtlCol="0">
            <a:spAutoFit/>
          </a:bodyPr>
          <a:lstStyle/>
          <a:p>
            <a:r>
              <a:rPr lang="en-US" dirty="0" smtClean="0"/>
              <a:t>“You are entitled, sir, to your own opinions, but not your own facts”</a:t>
            </a:r>
          </a:p>
          <a:p>
            <a:r>
              <a:rPr lang="en-US" dirty="0" smtClean="0"/>
              <a:t>- Senator Daniel Patrick Moynihan, at a </a:t>
            </a:r>
            <a:r>
              <a:rPr lang="en-US" dirty="0"/>
              <a:t>S</a:t>
            </a:r>
            <a:r>
              <a:rPr lang="en-US" dirty="0" smtClean="0"/>
              <a:t>enate hearing.</a:t>
            </a:r>
            <a:endParaRPr lang="en-US" dirty="0"/>
          </a:p>
        </p:txBody>
      </p:sp>
      <p:sp>
        <p:nvSpPr>
          <p:cNvPr id="3" name="TextBox 2"/>
          <p:cNvSpPr txBox="1"/>
          <p:nvPr/>
        </p:nvSpPr>
        <p:spPr>
          <a:xfrm>
            <a:off x="508000" y="3898900"/>
            <a:ext cx="11558700" cy="646331"/>
          </a:xfrm>
          <a:prstGeom prst="rect">
            <a:avLst/>
          </a:prstGeom>
          <a:noFill/>
        </p:spPr>
        <p:txBody>
          <a:bodyPr wrap="square" rtlCol="0">
            <a:spAutoFit/>
          </a:bodyPr>
          <a:lstStyle/>
          <a:p>
            <a:r>
              <a:rPr lang="en-US" dirty="0" smtClean="0"/>
              <a:t>“Educational reform is a </a:t>
            </a:r>
            <a:r>
              <a:rPr lang="en-US" dirty="0"/>
              <a:t>euphemism for the destruction of public education.</a:t>
            </a:r>
            <a:r>
              <a:rPr lang="en-US" dirty="0" smtClean="0"/>
              <a:t>”</a:t>
            </a:r>
          </a:p>
          <a:p>
            <a:r>
              <a:rPr lang="en-US" dirty="0" smtClean="0"/>
              <a:t> Noam Chomsky</a:t>
            </a:r>
            <a:endParaRPr lang="en-US" dirty="0"/>
          </a:p>
        </p:txBody>
      </p:sp>
      <p:sp>
        <p:nvSpPr>
          <p:cNvPr id="4" name="TextBox 3"/>
          <p:cNvSpPr txBox="1"/>
          <p:nvPr/>
        </p:nvSpPr>
        <p:spPr>
          <a:xfrm>
            <a:off x="624416" y="3630082"/>
            <a:ext cx="7440083" cy="2031325"/>
          </a:xfrm>
          <a:prstGeom prst="rect">
            <a:avLst/>
          </a:prstGeom>
          <a:noFill/>
        </p:spPr>
        <p:txBody>
          <a:bodyPr wrap="square" rtlCol="0">
            <a:spAutoFit/>
          </a:bodyPr>
          <a:lstStyle/>
          <a:p>
            <a:endParaRPr lang="en-US" dirty="0" smtClean="0"/>
          </a:p>
          <a:p>
            <a:endParaRPr lang="en-US" dirty="0"/>
          </a:p>
          <a:p>
            <a:endParaRPr lang="en-US" dirty="0" smtClean="0"/>
          </a:p>
          <a:p>
            <a:endParaRPr lang="en-US" dirty="0" smtClean="0"/>
          </a:p>
          <a:p>
            <a:endParaRPr lang="en-US" dirty="0"/>
          </a:p>
          <a:p>
            <a:r>
              <a:rPr lang="en-US" dirty="0" smtClean="0"/>
              <a:t>Facts </a:t>
            </a:r>
            <a:r>
              <a:rPr lang="en-US" dirty="0"/>
              <a:t>do not cease to exist because they are ignored</a:t>
            </a:r>
          </a:p>
          <a:p>
            <a:r>
              <a:rPr lang="en-US" dirty="0" smtClean="0"/>
              <a:t>-Aldous Huxley</a:t>
            </a:r>
            <a:endParaRPr lang="en-US" dirty="0"/>
          </a:p>
        </p:txBody>
      </p:sp>
    </p:spTree>
    <p:extLst>
      <p:ext uri="{BB962C8B-B14F-4D97-AF65-F5344CB8AC3E}">
        <p14:creationId xmlns:p14="http://schemas.microsoft.com/office/powerpoint/2010/main" val="322171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36700" y="0"/>
            <a:ext cx="6362700" cy="6858000"/>
          </a:xfrm>
          <a:prstGeom prst="rect">
            <a:avLst/>
          </a:prstGeom>
        </p:spPr>
      </p:pic>
      <p:sp>
        <p:nvSpPr>
          <p:cNvPr id="7" name="TextBox 6"/>
          <p:cNvSpPr txBox="1"/>
          <p:nvPr/>
        </p:nvSpPr>
        <p:spPr>
          <a:xfrm>
            <a:off x="127000" y="444501"/>
            <a:ext cx="1193800" cy="7571303"/>
          </a:xfrm>
          <a:prstGeom prst="rect">
            <a:avLst/>
          </a:prstGeom>
          <a:noFill/>
        </p:spPr>
        <p:txBody>
          <a:bodyPr wrap="square" rtlCol="0">
            <a:spAutoFit/>
          </a:bodyPr>
          <a:lstStyle/>
          <a:p>
            <a:endParaRPr lang="en-US" dirty="0" smtClean="0"/>
          </a:p>
          <a:p>
            <a:endParaRPr lang="en-US" dirty="0" smtClean="0"/>
          </a:p>
          <a:p>
            <a:r>
              <a:rPr lang="en-US" dirty="0" smtClean="0"/>
              <a:t>TIMSS 4</a:t>
            </a:r>
            <a:r>
              <a:rPr lang="en-US" baseline="30000" dirty="0" smtClean="0"/>
              <a:t>TH</a:t>
            </a:r>
            <a:endParaRPr lang="en-US" dirty="0" smtClean="0"/>
          </a:p>
          <a:p>
            <a:r>
              <a:rPr lang="en-US" dirty="0" smtClean="0"/>
              <a:t>GRADE SCORES BY SCHOOL POVERTY LEVEL:</a:t>
            </a:r>
          </a:p>
          <a:p>
            <a:r>
              <a:rPr lang="en-US" dirty="0" smtClean="0"/>
              <a:t>MATH</a:t>
            </a:r>
          </a:p>
          <a:p>
            <a:endParaRPr lang="en-US" dirty="0"/>
          </a:p>
          <a:p>
            <a:endParaRPr lang="en-US" dirty="0" smtClean="0"/>
          </a:p>
          <a:p>
            <a:endParaRPr lang="en-US" dirty="0"/>
          </a:p>
          <a:p>
            <a:endParaRPr lang="en-US" dirty="0" smtClean="0"/>
          </a:p>
          <a:p>
            <a:endParaRPr lang="en-US" dirty="0"/>
          </a:p>
          <a:p>
            <a:r>
              <a:rPr lang="en-US" dirty="0" smtClean="0"/>
              <a:t>TIMSS 8</a:t>
            </a:r>
            <a:r>
              <a:rPr lang="en-US" baseline="30000" dirty="0" smtClean="0"/>
              <a:t>TH</a:t>
            </a:r>
            <a:endParaRPr lang="en-US" dirty="0" smtClean="0"/>
          </a:p>
          <a:p>
            <a:r>
              <a:rPr lang="en-US" dirty="0" smtClean="0"/>
              <a:t>GRADE SCORES BY SCHOOL POVERTY LEVEL:</a:t>
            </a:r>
          </a:p>
          <a:p>
            <a:r>
              <a:rPr lang="en-US" dirty="0" smtClean="0"/>
              <a:t>MATH</a:t>
            </a:r>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788869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82800" y="190500"/>
            <a:ext cx="6248400" cy="5499100"/>
          </a:xfrm>
          <a:prstGeom prst="rect">
            <a:avLst/>
          </a:prstGeom>
        </p:spPr>
      </p:pic>
      <p:sp>
        <p:nvSpPr>
          <p:cNvPr id="6" name="TextBox 5"/>
          <p:cNvSpPr txBox="1"/>
          <p:nvPr/>
        </p:nvSpPr>
        <p:spPr>
          <a:xfrm>
            <a:off x="637911" y="2120900"/>
            <a:ext cx="1651376" cy="1754327"/>
          </a:xfrm>
          <a:prstGeom prst="rect">
            <a:avLst/>
          </a:prstGeom>
          <a:noFill/>
        </p:spPr>
        <p:txBody>
          <a:bodyPr wrap="none" rtlCol="0">
            <a:spAutoFit/>
          </a:bodyPr>
          <a:lstStyle/>
          <a:p>
            <a:r>
              <a:rPr lang="en-US" dirty="0" smtClean="0"/>
              <a:t>PIRLS</a:t>
            </a:r>
          </a:p>
          <a:p>
            <a:r>
              <a:rPr lang="en-US" dirty="0" smtClean="0"/>
              <a:t>READING AT </a:t>
            </a:r>
          </a:p>
          <a:p>
            <a:r>
              <a:rPr lang="en-US" dirty="0" smtClean="0"/>
              <a:t>4</a:t>
            </a:r>
            <a:r>
              <a:rPr lang="en-US" baseline="30000" dirty="0" smtClean="0"/>
              <a:t>TH</a:t>
            </a:r>
            <a:r>
              <a:rPr lang="en-US" dirty="0" smtClean="0"/>
              <a:t> GRADE:</a:t>
            </a:r>
          </a:p>
          <a:p>
            <a:r>
              <a:rPr lang="en-US" dirty="0" smtClean="0"/>
              <a:t>USA DID FINE</a:t>
            </a:r>
          </a:p>
          <a:p>
            <a:r>
              <a:rPr lang="en-US" dirty="0" smtClean="0"/>
              <a:t>OVERALL BUT </a:t>
            </a:r>
          </a:p>
          <a:p>
            <a:r>
              <a:rPr lang="en-US" dirty="0" smtClean="0"/>
              <a:t>SAME PATTERN</a:t>
            </a:r>
            <a:endParaRPr lang="en-US" dirty="0"/>
          </a:p>
        </p:txBody>
      </p:sp>
    </p:spTree>
    <p:extLst>
      <p:ext uri="{BB962C8B-B14F-4D97-AF65-F5344CB8AC3E}">
        <p14:creationId xmlns:p14="http://schemas.microsoft.com/office/powerpoint/2010/main" val="4159752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6700" y="0"/>
            <a:ext cx="6055963" cy="6858000"/>
          </a:xfrm>
          <a:prstGeom prst="rect">
            <a:avLst/>
          </a:prstGeom>
        </p:spPr>
      </p:pic>
    </p:spTree>
    <p:extLst>
      <p:ext uri="{BB962C8B-B14F-4D97-AF65-F5344CB8AC3E}">
        <p14:creationId xmlns:p14="http://schemas.microsoft.com/office/powerpoint/2010/main" val="2080389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5600" y="0"/>
            <a:ext cx="5883088" cy="6858000"/>
          </a:xfrm>
          <a:prstGeom prst="rect">
            <a:avLst/>
          </a:prstGeom>
        </p:spPr>
      </p:pic>
    </p:spTree>
    <p:extLst>
      <p:ext uri="{BB962C8B-B14F-4D97-AF65-F5344CB8AC3E}">
        <p14:creationId xmlns:p14="http://schemas.microsoft.com/office/powerpoint/2010/main" val="3147808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524" y="1765905"/>
            <a:ext cx="184666"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2"/>
          <a:stretch>
            <a:fillRect/>
          </a:stretch>
        </p:blipFill>
        <p:spPr>
          <a:xfrm>
            <a:off x="1536700" y="0"/>
            <a:ext cx="6047088" cy="6858000"/>
          </a:xfrm>
          <a:prstGeom prst="rect">
            <a:avLst/>
          </a:prstGeom>
        </p:spPr>
      </p:pic>
    </p:spTree>
    <p:extLst>
      <p:ext uri="{BB962C8B-B14F-4D97-AF65-F5344CB8AC3E}">
        <p14:creationId xmlns:p14="http://schemas.microsoft.com/office/powerpoint/2010/main" val="3430114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9934" y="349250"/>
            <a:ext cx="8844065" cy="3217333"/>
          </a:xfrm>
          <a:prstGeom prst="rect">
            <a:avLst/>
          </a:prstGeom>
        </p:spPr>
      </p:pic>
    </p:spTree>
    <p:extLst>
      <p:ext uri="{BB962C8B-B14F-4D97-AF65-F5344CB8AC3E}">
        <p14:creationId xmlns:p14="http://schemas.microsoft.com/office/powerpoint/2010/main" val="65965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5583" y="328083"/>
            <a:ext cx="7630584" cy="5619750"/>
          </a:xfrm>
          <a:prstGeom prst="rect">
            <a:avLst/>
          </a:prstGeom>
        </p:spPr>
      </p:pic>
    </p:spTree>
    <p:extLst>
      <p:ext uri="{BB962C8B-B14F-4D97-AF65-F5344CB8AC3E}">
        <p14:creationId xmlns:p14="http://schemas.microsoft.com/office/powerpoint/2010/main" val="2202982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0333" y="1968500"/>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965200" y="2235200"/>
            <a:ext cx="7213600" cy="2374900"/>
          </a:xfrm>
          <a:prstGeom prst="rect">
            <a:avLst/>
          </a:prstGeom>
        </p:spPr>
      </p:pic>
      <p:sp>
        <p:nvSpPr>
          <p:cNvPr id="5" name="TextBox 4"/>
          <p:cNvSpPr txBox="1"/>
          <p:nvPr/>
        </p:nvSpPr>
        <p:spPr>
          <a:xfrm>
            <a:off x="3249084" y="941917"/>
            <a:ext cx="4826000" cy="923330"/>
          </a:xfrm>
          <a:prstGeom prst="rect">
            <a:avLst/>
          </a:prstGeom>
          <a:noFill/>
        </p:spPr>
        <p:txBody>
          <a:bodyPr wrap="square" rtlCol="0">
            <a:spAutoFit/>
          </a:bodyPr>
          <a:lstStyle/>
          <a:p>
            <a:r>
              <a:rPr lang="en-US" dirty="0" smtClean="0"/>
              <a:t>        </a:t>
            </a:r>
          </a:p>
          <a:p>
            <a:r>
              <a:rPr lang="en-US" dirty="0"/>
              <a:t>	</a:t>
            </a:r>
            <a:r>
              <a:rPr lang="en-US" dirty="0" smtClean="0"/>
              <a:t> Four of the </a:t>
            </a:r>
            <a:r>
              <a:rPr lang="en-US" b="1" dirty="0" smtClean="0"/>
              <a:t>bes</a:t>
            </a:r>
            <a:r>
              <a:rPr lang="en-US" b="1" dirty="0"/>
              <a:t>t</a:t>
            </a:r>
            <a:r>
              <a:rPr lang="en-US" dirty="0" smtClean="0"/>
              <a:t> high schools in the USA, </a:t>
            </a:r>
          </a:p>
          <a:p>
            <a:r>
              <a:rPr lang="en-US" dirty="0" smtClean="0"/>
              <a:t>         according to US News and World Report</a:t>
            </a:r>
            <a:endParaRPr lang="en-US" dirty="0"/>
          </a:p>
        </p:txBody>
      </p:sp>
    </p:spTree>
    <p:extLst>
      <p:ext uri="{BB962C8B-B14F-4D97-AF65-F5344CB8AC3E}">
        <p14:creationId xmlns:p14="http://schemas.microsoft.com/office/powerpoint/2010/main" val="113970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5200" y="2120900"/>
            <a:ext cx="7200900" cy="2616200"/>
          </a:xfrm>
          <a:prstGeom prst="rect">
            <a:avLst/>
          </a:prstGeom>
        </p:spPr>
      </p:pic>
      <p:sp>
        <p:nvSpPr>
          <p:cNvPr id="4" name="TextBox 3"/>
          <p:cNvSpPr txBox="1"/>
          <p:nvPr/>
        </p:nvSpPr>
        <p:spPr>
          <a:xfrm>
            <a:off x="3460750" y="1322917"/>
            <a:ext cx="4624917" cy="923330"/>
          </a:xfrm>
          <a:prstGeom prst="rect">
            <a:avLst/>
          </a:prstGeom>
          <a:noFill/>
        </p:spPr>
        <p:txBody>
          <a:bodyPr wrap="square" rtlCol="0">
            <a:spAutoFit/>
          </a:bodyPr>
          <a:lstStyle/>
          <a:p>
            <a:r>
              <a:rPr lang="en-US" dirty="0" smtClean="0"/>
              <a:t>          Four </a:t>
            </a:r>
            <a:r>
              <a:rPr lang="en-US" dirty="0"/>
              <a:t>of the </a:t>
            </a:r>
            <a:r>
              <a:rPr lang="en-US" b="1" dirty="0"/>
              <a:t>best</a:t>
            </a:r>
            <a:r>
              <a:rPr lang="en-US" dirty="0"/>
              <a:t> high schools in the </a:t>
            </a:r>
            <a:r>
              <a:rPr lang="en-US" dirty="0" smtClean="0"/>
              <a:t>USA, </a:t>
            </a:r>
            <a:endParaRPr lang="en-US" dirty="0"/>
          </a:p>
          <a:p>
            <a:r>
              <a:rPr lang="en-US" dirty="0"/>
              <a:t>         according to US News and World Report</a:t>
            </a:r>
          </a:p>
          <a:p>
            <a:endParaRPr lang="en-US" dirty="0"/>
          </a:p>
        </p:txBody>
      </p:sp>
    </p:spTree>
    <p:extLst>
      <p:ext uri="{BB962C8B-B14F-4D97-AF65-F5344CB8AC3E}">
        <p14:creationId xmlns:p14="http://schemas.microsoft.com/office/powerpoint/2010/main" val="1833414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7083" y="1449917"/>
            <a:ext cx="4349750" cy="1200329"/>
          </a:xfrm>
          <a:prstGeom prst="rect">
            <a:avLst/>
          </a:prstGeom>
          <a:noFill/>
        </p:spPr>
        <p:txBody>
          <a:bodyPr wrap="square" rtlCol="0">
            <a:spAutoFit/>
          </a:bodyPr>
          <a:lstStyle/>
          <a:p>
            <a:r>
              <a:rPr lang="en-US" dirty="0"/>
              <a:t> Four of the </a:t>
            </a:r>
            <a:r>
              <a:rPr lang="en-US" b="1" dirty="0"/>
              <a:t>best</a:t>
            </a:r>
            <a:r>
              <a:rPr lang="en-US" dirty="0"/>
              <a:t> high schools in the USA </a:t>
            </a:r>
          </a:p>
          <a:p>
            <a:r>
              <a:rPr lang="en-US" dirty="0"/>
              <a:t>         according to US News and World Report</a:t>
            </a:r>
          </a:p>
          <a:p>
            <a:endParaRPr lang="en-US" dirty="0"/>
          </a:p>
        </p:txBody>
      </p:sp>
      <p:pic>
        <p:nvPicPr>
          <p:cNvPr id="4" name="Picture 3"/>
          <p:cNvPicPr>
            <a:picLocks noChangeAspect="1"/>
          </p:cNvPicPr>
          <p:nvPr/>
        </p:nvPicPr>
        <p:blipFill>
          <a:blip r:embed="rId2"/>
          <a:stretch>
            <a:fillRect/>
          </a:stretch>
        </p:blipFill>
        <p:spPr>
          <a:xfrm>
            <a:off x="990600" y="1473200"/>
            <a:ext cx="7150100" cy="3898900"/>
          </a:xfrm>
          <a:prstGeom prst="rect">
            <a:avLst/>
          </a:prstGeom>
        </p:spPr>
      </p:pic>
    </p:spTree>
    <p:extLst>
      <p:ext uri="{BB962C8B-B14F-4D97-AF65-F5344CB8AC3E}">
        <p14:creationId xmlns:p14="http://schemas.microsoft.com/office/powerpoint/2010/main" val="1383439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6454" y="0"/>
            <a:ext cx="7438802" cy="6858000"/>
          </a:xfrm>
          <a:prstGeom prst="rect">
            <a:avLst/>
          </a:prstGeom>
        </p:spPr>
      </p:pic>
    </p:spTree>
    <p:extLst>
      <p:ext uri="{BB962C8B-B14F-4D97-AF65-F5344CB8AC3E}">
        <p14:creationId xmlns:p14="http://schemas.microsoft.com/office/powerpoint/2010/main" val="107584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37168" y="211668"/>
            <a:ext cx="7069666" cy="5545666"/>
          </a:xfrm>
          <a:prstGeom prst="rect">
            <a:avLst/>
          </a:prstGeom>
        </p:spPr>
      </p:pic>
      <p:sp>
        <p:nvSpPr>
          <p:cNvPr id="4" name="TextBox 3"/>
          <p:cNvSpPr txBox="1"/>
          <p:nvPr/>
        </p:nvSpPr>
        <p:spPr>
          <a:xfrm>
            <a:off x="1354667" y="5937250"/>
            <a:ext cx="7789333" cy="923330"/>
          </a:xfrm>
          <a:prstGeom prst="rect">
            <a:avLst/>
          </a:prstGeom>
          <a:noFill/>
        </p:spPr>
        <p:txBody>
          <a:bodyPr wrap="square" rtlCol="0">
            <a:spAutoFit/>
          </a:bodyPr>
          <a:lstStyle/>
          <a:p>
            <a:r>
              <a:rPr lang="en-US" dirty="0" smtClean="0"/>
              <a:t>Looks a lot like skimming and creaming going on to me!!!!!</a:t>
            </a:r>
          </a:p>
          <a:p>
            <a:r>
              <a:rPr lang="en-US" dirty="0" smtClean="0"/>
              <a:t>These schools simply will not take all who apply or they kick out those that they don</a:t>
            </a:r>
            <a:r>
              <a:rPr lang="fr-FR" dirty="0" smtClean="0"/>
              <a:t>’</a:t>
            </a:r>
            <a:r>
              <a:rPr lang="en-US" dirty="0" smtClean="0"/>
              <a:t>t want to educate or are unable to educate. </a:t>
            </a:r>
            <a:endParaRPr lang="en-US" dirty="0"/>
          </a:p>
        </p:txBody>
      </p:sp>
    </p:spTree>
    <p:extLst>
      <p:ext uri="{BB962C8B-B14F-4D97-AF65-F5344CB8AC3E}">
        <p14:creationId xmlns:p14="http://schemas.microsoft.com/office/powerpoint/2010/main" val="1904780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37583" y="116417"/>
            <a:ext cx="7196667" cy="2783416"/>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137583" y="3553355"/>
            <a:ext cx="7270749" cy="3008312"/>
          </a:xfrm>
          <a:prstGeom prst="rect">
            <a:avLst/>
          </a:prstGeom>
          <a:noFill/>
          <a:ln w="9525">
            <a:noFill/>
            <a:miter lim="800000"/>
            <a:headEnd/>
            <a:tailEnd/>
          </a:ln>
        </p:spPr>
      </p:pic>
      <p:sp>
        <p:nvSpPr>
          <p:cNvPr id="6" name="TextBox 5"/>
          <p:cNvSpPr txBox="1"/>
          <p:nvPr/>
        </p:nvSpPr>
        <p:spPr>
          <a:xfrm>
            <a:off x="7334250" y="963082"/>
            <a:ext cx="1598083" cy="923330"/>
          </a:xfrm>
          <a:prstGeom prst="rect">
            <a:avLst/>
          </a:prstGeom>
          <a:noFill/>
        </p:spPr>
        <p:txBody>
          <a:bodyPr wrap="square" rtlCol="0">
            <a:spAutoFit/>
          </a:bodyPr>
          <a:lstStyle/>
          <a:p>
            <a:r>
              <a:rPr lang="en-US" dirty="0" smtClean="0"/>
              <a:t>Basis school-Scottsdale: 146 to 21 </a:t>
            </a:r>
            <a:endParaRPr lang="en-US" dirty="0"/>
          </a:p>
        </p:txBody>
      </p:sp>
      <p:sp>
        <p:nvSpPr>
          <p:cNvPr id="7" name="TextBox 6"/>
          <p:cNvSpPr txBox="1"/>
          <p:nvPr/>
        </p:nvSpPr>
        <p:spPr>
          <a:xfrm>
            <a:off x="7704668" y="4095750"/>
            <a:ext cx="1439332" cy="923330"/>
          </a:xfrm>
          <a:prstGeom prst="rect">
            <a:avLst/>
          </a:prstGeom>
          <a:noFill/>
        </p:spPr>
        <p:txBody>
          <a:bodyPr wrap="square" rtlCol="0">
            <a:spAutoFit/>
          </a:bodyPr>
          <a:lstStyle/>
          <a:p>
            <a:r>
              <a:rPr lang="en-US" dirty="0" smtClean="0"/>
              <a:t>Great Hearts-Chandler: 113 to 45</a:t>
            </a:r>
            <a:endParaRPr lang="en-US" dirty="0"/>
          </a:p>
        </p:txBody>
      </p:sp>
    </p:spTree>
    <p:extLst>
      <p:ext uri="{BB962C8B-B14F-4D97-AF65-F5344CB8AC3E}">
        <p14:creationId xmlns:p14="http://schemas.microsoft.com/office/powerpoint/2010/main" val="969696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60333" y="1841500"/>
            <a:ext cx="184666"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2"/>
          <a:stretch>
            <a:fillRect/>
          </a:stretch>
        </p:blipFill>
        <p:spPr>
          <a:xfrm>
            <a:off x="1117600" y="901700"/>
            <a:ext cx="6896100" cy="5041900"/>
          </a:xfrm>
          <a:prstGeom prst="rect">
            <a:avLst/>
          </a:prstGeom>
        </p:spPr>
      </p:pic>
    </p:spTree>
    <p:extLst>
      <p:ext uri="{BB962C8B-B14F-4D97-AF65-F5344CB8AC3E}">
        <p14:creationId xmlns:p14="http://schemas.microsoft.com/office/powerpoint/2010/main" val="2419660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3500" y="0"/>
            <a:ext cx="6475787" cy="6858000"/>
          </a:xfrm>
          <a:prstGeom prst="rect">
            <a:avLst/>
          </a:prstGeom>
        </p:spPr>
      </p:pic>
    </p:spTree>
    <p:extLst>
      <p:ext uri="{BB962C8B-B14F-4D97-AF65-F5344CB8AC3E}">
        <p14:creationId xmlns:p14="http://schemas.microsoft.com/office/powerpoint/2010/main" val="1335435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3956" y="-527050"/>
            <a:ext cx="10351911" cy="7912100"/>
          </a:xfrm>
          <a:prstGeom prst="rect">
            <a:avLst/>
          </a:prstGeom>
        </p:spPr>
      </p:pic>
    </p:spTree>
    <p:extLst>
      <p:ext uri="{BB962C8B-B14F-4D97-AF65-F5344CB8AC3E}">
        <p14:creationId xmlns:p14="http://schemas.microsoft.com/office/powerpoint/2010/main" val="4168650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8968" y="1508250"/>
            <a:ext cx="184666"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2"/>
          <a:stretch>
            <a:fillRect/>
          </a:stretch>
        </p:blipFill>
        <p:spPr>
          <a:xfrm>
            <a:off x="825500" y="914400"/>
            <a:ext cx="7493000" cy="5029200"/>
          </a:xfrm>
          <a:prstGeom prst="rect">
            <a:avLst/>
          </a:prstGeom>
        </p:spPr>
      </p:pic>
    </p:spTree>
    <p:extLst>
      <p:ext uri="{BB962C8B-B14F-4D97-AF65-F5344CB8AC3E}">
        <p14:creationId xmlns:p14="http://schemas.microsoft.com/office/powerpoint/2010/main" val="965942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2364" y="1825776"/>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1190662" y="623712"/>
            <a:ext cx="6883400" cy="5465988"/>
          </a:xfrm>
          <a:prstGeom prst="rect">
            <a:avLst/>
          </a:prstGeom>
        </p:spPr>
      </p:pic>
    </p:spTree>
    <p:extLst>
      <p:ext uri="{BB962C8B-B14F-4D97-AF65-F5344CB8AC3E}">
        <p14:creationId xmlns:p14="http://schemas.microsoft.com/office/powerpoint/2010/main" val="627688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9917" y="2222500"/>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0" y="656167"/>
            <a:ext cx="9144000" cy="5566833"/>
          </a:xfrm>
          <a:prstGeom prst="rect">
            <a:avLst/>
          </a:prstGeom>
        </p:spPr>
      </p:pic>
    </p:spTree>
    <p:extLst>
      <p:ext uri="{BB962C8B-B14F-4D97-AF65-F5344CB8AC3E}">
        <p14:creationId xmlns:p14="http://schemas.microsoft.com/office/powerpoint/2010/main" val="4268554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5818" y="718899"/>
            <a:ext cx="7781637" cy="5044277"/>
          </a:xfrm>
          <a:prstGeom prst="rect">
            <a:avLst/>
          </a:prstGeom>
        </p:spPr>
      </p:pic>
      <p:sp>
        <p:nvSpPr>
          <p:cNvPr id="6" name="TextBox 5"/>
          <p:cNvSpPr txBox="1"/>
          <p:nvPr/>
        </p:nvSpPr>
        <p:spPr>
          <a:xfrm>
            <a:off x="191687" y="5894974"/>
            <a:ext cx="3359261" cy="646331"/>
          </a:xfrm>
          <a:prstGeom prst="rect">
            <a:avLst/>
          </a:prstGeom>
          <a:noFill/>
        </p:spPr>
        <p:txBody>
          <a:bodyPr wrap="square" rtlCol="0">
            <a:spAutoFit/>
          </a:bodyPr>
          <a:lstStyle/>
          <a:p>
            <a:r>
              <a:rPr lang="en-US" dirty="0" smtClean="0"/>
              <a:t>Teachers account for about 10%</a:t>
            </a:r>
          </a:p>
          <a:p>
            <a:r>
              <a:rPr lang="en-US" dirty="0" smtClean="0"/>
              <a:t>Schools account for about 10%</a:t>
            </a:r>
            <a:endParaRPr lang="en-US" dirty="0"/>
          </a:p>
        </p:txBody>
      </p:sp>
      <p:sp>
        <p:nvSpPr>
          <p:cNvPr id="7" name="TextBox 6"/>
          <p:cNvSpPr txBox="1"/>
          <p:nvPr/>
        </p:nvSpPr>
        <p:spPr>
          <a:xfrm>
            <a:off x="3661915" y="6379182"/>
            <a:ext cx="899554" cy="369332"/>
          </a:xfrm>
          <a:prstGeom prst="rect">
            <a:avLst/>
          </a:prstGeom>
          <a:noFill/>
        </p:spPr>
        <p:txBody>
          <a:bodyPr wrap="square" rtlCol="0">
            <a:spAutoFit/>
          </a:bodyPr>
          <a:lstStyle/>
          <a:p>
            <a:r>
              <a:rPr lang="en-US" dirty="0" smtClean="0"/>
              <a:t>Vs.</a:t>
            </a:r>
            <a:endParaRPr lang="en-US" dirty="0"/>
          </a:p>
        </p:txBody>
      </p:sp>
      <p:sp>
        <p:nvSpPr>
          <p:cNvPr id="8" name="TextBox 7"/>
          <p:cNvSpPr txBox="1"/>
          <p:nvPr/>
        </p:nvSpPr>
        <p:spPr>
          <a:xfrm>
            <a:off x="4561469" y="6106111"/>
            <a:ext cx="4592706" cy="369332"/>
          </a:xfrm>
          <a:prstGeom prst="rect">
            <a:avLst/>
          </a:prstGeom>
          <a:noFill/>
        </p:spPr>
        <p:txBody>
          <a:bodyPr wrap="square" rtlCol="0">
            <a:spAutoFit/>
          </a:bodyPr>
          <a:lstStyle/>
          <a:p>
            <a:r>
              <a:rPr lang="en-US" dirty="0" smtClean="0"/>
              <a:t>Out of school factors account for about 60%</a:t>
            </a:r>
            <a:endParaRPr lang="en-US" dirty="0"/>
          </a:p>
        </p:txBody>
      </p:sp>
    </p:spTree>
    <p:extLst>
      <p:ext uri="{BB962C8B-B14F-4D97-AF65-F5344CB8AC3E}">
        <p14:creationId xmlns:p14="http://schemas.microsoft.com/office/powerpoint/2010/main" val="1060160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286" y="-633650"/>
            <a:ext cx="8526514" cy="7294305"/>
          </a:xfrm>
          <a:prstGeom prst="rect">
            <a:avLst/>
          </a:prstGeom>
        </p:spPr>
        <p:txBody>
          <a:bodyPr wrap="square">
            <a:spAutoFit/>
          </a:bodyPr>
          <a:lstStyle/>
          <a:p>
            <a:endParaRPr lang="en-US" b="1" dirty="0" smtClean="0">
              <a:latin typeface="Helvetica"/>
              <a:cs typeface="Helvetica"/>
            </a:endParaRPr>
          </a:p>
          <a:p>
            <a:endParaRPr lang="en-US" b="1" dirty="0">
              <a:latin typeface="Helvetica"/>
              <a:cs typeface="Helvetica"/>
            </a:endParaRPr>
          </a:p>
          <a:p>
            <a:endParaRPr lang="en-US" b="1" dirty="0" smtClean="0">
              <a:latin typeface="Helvetica"/>
              <a:cs typeface="Helvetica"/>
            </a:endParaRPr>
          </a:p>
          <a:p>
            <a:r>
              <a:rPr lang="en-US" b="1" dirty="0" smtClean="0">
                <a:latin typeface="Helvetica"/>
                <a:cs typeface="Helvetica"/>
              </a:rPr>
              <a:t>OUTSIDE-OF-SCHOOL FACTORS AFFECTING WHAT OCCURS INSIDE-THE-SCHOOL AND INSIDE-THE-CLASSROOM. </a:t>
            </a:r>
          </a:p>
          <a:p>
            <a:endParaRPr lang="en-US" b="1" dirty="0">
              <a:latin typeface="Helvetica"/>
              <a:cs typeface="Helvetica"/>
            </a:endParaRPr>
          </a:p>
          <a:p>
            <a:r>
              <a:rPr lang="en-US" b="1" dirty="0" smtClean="0">
                <a:latin typeface="Helvetica"/>
                <a:cs typeface="Helvetica"/>
              </a:rPr>
              <a:t>Percent </a:t>
            </a:r>
            <a:r>
              <a:rPr lang="en-US" b="1" dirty="0">
                <a:latin typeface="Helvetica"/>
                <a:cs typeface="Helvetica"/>
              </a:rPr>
              <a:t>of low birth-weight children in the neighborhood</a:t>
            </a:r>
            <a:r>
              <a:rPr lang="en-US" b="1" dirty="0" smtClean="0">
                <a:latin typeface="Helvetica"/>
                <a:cs typeface="Helvetica"/>
              </a:rPr>
              <a:t>.</a:t>
            </a:r>
            <a:r>
              <a:rPr lang="en-US" dirty="0">
                <a:latin typeface="Helvetica"/>
                <a:cs typeface="Helvetica"/>
              </a:rPr>
              <a:t/>
            </a:r>
            <a:br>
              <a:rPr lang="en-US" dirty="0">
                <a:latin typeface="Helvetica"/>
                <a:cs typeface="Helvetica"/>
              </a:rPr>
            </a:br>
            <a:r>
              <a:rPr lang="en-US" b="1" dirty="0">
                <a:latin typeface="Helvetica"/>
                <a:cs typeface="Helvetica"/>
              </a:rPr>
              <a:t>Inadequate medical, dental and vision care</a:t>
            </a:r>
            <a:r>
              <a:rPr lang="en-US" dirty="0">
                <a:latin typeface="Helvetica"/>
                <a:cs typeface="Helvetica"/>
              </a:rPr>
              <a:t> </a:t>
            </a:r>
            <a:r>
              <a:rPr lang="en-US" b="1" dirty="0">
                <a:latin typeface="Helvetica"/>
                <a:cs typeface="Helvetica"/>
              </a:rPr>
              <a:t>in family and neighborhood</a:t>
            </a:r>
            <a:r>
              <a:rPr lang="en-US" dirty="0">
                <a:latin typeface="Helvetica"/>
                <a:cs typeface="Helvetica"/>
              </a:rPr>
              <a:t>.</a:t>
            </a:r>
            <a:br>
              <a:rPr lang="en-US" dirty="0">
                <a:latin typeface="Helvetica"/>
                <a:cs typeface="Helvetica"/>
              </a:rPr>
            </a:br>
            <a:r>
              <a:rPr lang="en-US" b="1" dirty="0" smtClean="0">
                <a:latin typeface="Helvetica"/>
                <a:cs typeface="Helvetica"/>
              </a:rPr>
              <a:t>Food </a:t>
            </a:r>
            <a:r>
              <a:rPr lang="en-US" b="1" dirty="0">
                <a:latin typeface="Helvetica"/>
                <a:cs typeface="Helvetica"/>
              </a:rPr>
              <a:t>insecurity in family.</a:t>
            </a:r>
            <a:r>
              <a:rPr lang="en-US" dirty="0">
                <a:latin typeface="Helvetica"/>
                <a:cs typeface="Helvetica"/>
              </a:rPr>
              <a:t/>
            </a:r>
            <a:br>
              <a:rPr lang="en-US" dirty="0">
                <a:latin typeface="Helvetica"/>
                <a:cs typeface="Helvetica"/>
              </a:rPr>
            </a:br>
            <a:r>
              <a:rPr lang="en-US" b="1" dirty="0" smtClean="0">
                <a:latin typeface="Helvetica"/>
                <a:cs typeface="Helvetica"/>
              </a:rPr>
              <a:t>Environmental </a:t>
            </a:r>
            <a:r>
              <a:rPr lang="en-US" b="1" dirty="0">
                <a:latin typeface="Helvetica"/>
                <a:cs typeface="Helvetica"/>
              </a:rPr>
              <a:t>pollutants in home and neighborhood.</a:t>
            </a:r>
            <a:r>
              <a:rPr lang="en-US" dirty="0">
                <a:latin typeface="Helvetica"/>
                <a:cs typeface="Helvetica"/>
              </a:rPr>
              <a:t/>
            </a:r>
            <a:br>
              <a:rPr lang="en-US" dirty="0">
                <a:latin typeface="Helvetica"/>
                <a:cs typeface="Helvetica"/>
              </a:rPr>
            </a:br>
            <a:r>
              <a:rPr lang="en-US" b="1" dirty="0" smtClean="0">
                <a:latin typeface="Helvetica"/>
                <a:cs typeface="Helvetica"/>
              </a:rPr>
              <a:t>Family </a:t>
            </a:r>
            <a:r>
              <a:rPr lang="en-US" b="1" dirty="0">
                <a:latin typeface="Helvetica"/>
                <a:cs typeface="Helvetica"/>
              </a:rPr>
              <a:t>relations and family stress.</a:t>
            </a:r>
            <a:r>
              <a:rPr lang="en-US" dirty="0">
                <a:latin typeface="Helvetica"/>
                <a:cs typeface="Helvetica"/>
              </a:rPr>
              <a:t/>
            </a:r>
            <a:br>
              <a:rPr lang="en-US" dirty="0">
                <a:latin typeface="Helvetica"/>
                <a:cs typeface="Helvetica"/>
              </a:rPr>
            </a:br>
            <a:r>
              <a:rPr lang="en-US" b="1" dirty="0" smtClean="0">
                <a:latin typeface="Helvetica"/>
                <a:cs typeface="Helvetica"/>
              </a:rPr>
              <a:t>Percent </a:t>
            </a:r>
            <a:r>
              <a:rPr lang="en-US" b="1" dirty="0">
                <a:latin typeface="Helvetica"/>
                <a:cs typeface="Helvetica"/>
              </a:rPr>
              <a:t>of mothers at the school site that are single and/or</a:t>
            </a:r>
            <a:r>
              <a:rPr lang="en-US" dirty="0">
                <a:latin typeface="Helvetica"/>
                <a:cs typeface="Helvetica"/>
              </a:rPr>
              <a:t> </a:t>
            </a:r>
            <a:r>
              <a:rPr lang="en-US" b="1" dirty="0">
                <a:latin typeface="Helvetica"/>
                <a:cs typeface="Helvetica"/>
              </a:rPr>
              <a:t>teens.</a:t>
            </a:r>
            <a:br>
              <a:rPr lang="en-US" b="1" dirty="0">
                <a:latin typeface="Helvetica"/>
                <a:cs typeface="Helvetica"/>
              </a:rPr>
            </a:br>
            <a:r>
              <a:rPr lang="en-US" b="1" dirty="0" smtClean="0">
                <a:latin typeface="Helvetica"/>
                <a:cs typeface="Helvetica"/>
              </a:rPr>
              <a:t>Percent </a:t>
            </a:r>
            <a:r>
              <a:rPr lang="en-US" b="1" dirty="0">
                <a:latin typeface="Helvetica"/>
                <a:cs typeface="Helvetica"/>
              </a:rPr>
              <a:t>of mothers at the school site that do not possess a high school </a:t>
            </a:r>
            <a:r>
              <a:rPr lang="en-US" b="1" dirty="0" smtClean="0">
                <a:latin typeface="Helvetica"/>
                <a:cs typeface="Helvetica"/>
              </a:rPr>
              <a:t>	degree</a:t>
            </a:r>
            <a:r>
              <a:rPr lang="en-US" b="1" dirty="0">
                <a:latin typeface="Helvetica"/>
                <a:cs typeface="Helvetica"/>
              </a:rPr>
              <a:t>. </a:t>
            </a:r>
            <a:br>
              <a:rPr lang="en-US" b="1" dirty="0">
                <a:latin typeface="Helvetica"/>
                <a:cs typeface="Helvetica"/>
              </a:rPr>
            </a:br>
            <a:r>
              <a:rPr lang="en-US" b="1" dirty="0">
                <a:latin typeface="Helvetica"/>
                <a:cs typeface="Helvetica"/>
              </a:rPr>
              <a:t>Language spoken at home.</a:t>
            </a:r>
            <a:r>
              <a:rPr lang="en-US" dirty="0">
                <a:latin typeface="Helvetica"/>
                <a:cs typeface="Helvetica"/>
              </a:rPr>
              <a:t/>
            </a:r>
            <a:br>
              <a:rPr lang="en-US" dirty="0">
                <a:latin typeface="Helvetica"/>
                <a:cs typeface="Helvetica"/>
              </a:rPr>
            </a:br>
            <a:r>
              <a:rPr lang="en-US" b="1" dirty="0">
                <a:latin typeface="Helvetica"/>
                <a:cs typeface="Helvetica"/>
              </a:rPr>
              <a:t>Family income.</a:t>
            </a:r>
            <a:r>
              <a:rPr lang="en-US" dirty="0">
                <a:latin typeface="Helvetica"/>
                <a:cs typeface="Helvetica"/>
              </a:rPr>
              <a:t/>
            </a:r>
            <a:br>
              <a:rPr lang="en-US" dirty="0">
                <a:latin typeface="Helvetica"/>
                <a:cs typeface="Helvetica"/>
              </a:rPr>
            </a:br>
            <a:r>
              <a:rPr lang="en-US" b="1" dirty="0">
                <a:latin typeface="Helvetica"/>
                <a:cs typeface="Helvetica"/>
              </a:rPr>
              <a:t>Neighborhood characteristics [including sense of collective efficacy]</a:t>
            </a:r>
            <a:r>
              <a:rPr lang="en-US" dirty="0">
                <a:latin typeface="Helvetica"/>
                <a:cs typeface="Helvetica"/>
              </a:rPr>
              <a:t/>
            </a:r>
            <a:br>
              <a:rPr lang="en-US" dirty="0">
                <a:latin typeface="Helvetica"/>
                <a:cs typeface="Helvetica"/>
              </a:rPr>
            </a:br>
            <a:r>
              <a:rPr lang="en-US" b="1" dirty="0" smtClean="0">
                <a:latin typeface="Helvetica"/>
                <a:cs typeface="Helvetica"/>
              </a:rPr>
              <a:t>Rate </a:t>
            </a:r>
            <a:r>
              <a:rPr lang="en-US" b="1" dirty="0">
                <a:latin typeface="Helvetica"/>
                <a:cs typeface="Helvetica"/>
              </a:rPr>
              <a:t>of violence in the neighborhood.</a:t>
            </a:r>
            <a:r>
              <a:rPr lang="en-US" dirty="0">
                <a:latin typeface="Helvetica"/>
                <a:cs typeface="Helvetica"/>
              </a:rPr>
              <a:t/>
            </a:r>
            <a:br>
              <a:rPr lang="en-US" dirty="0">
                <a:latin typeface="Helvetica"/>
                <a:cs typeface="Helvetica"/>
              </a:rPr>
            </a:br>
            <a:r>
              <a:rPr lang="en-US" b="1" dirty="0" smtClean="0">
                <a:latin typeface="Helvetica"/>
                <a:cs typeface="Helvetica"/>
              </a:rPr>
              <a:t>Drug use in the neighborhood.</a:t>
            </a:r>
          </a:p>
          <a:p>
            <a:r>
              <a:rPr lang="en-US" b="1" dirty="0" smtClean="0">
                <a:latin typeface="Helvetica"/>
                <a:cs typeface="Helvetica"/>
              </a:rPr>
              <a:t>Mental </a:t>
            </a:r>
            <a:r>
              <a:rPr lang="en-US" b="1" dirty="0">
                <a:latin typeface="Helvetica"/>
                <a:cs typeface="Helvetica"/>
              </a:rPr>
              <a:t>health in the </a:t>
            </a:r>
            <a:r>
              <a:rPr lang="en-US" b="1" dirty="0" smtClean="0">
                <a:latin typeface="Helvetica"/>
                <a:cs typeface="Helvetica"/>
              </a:rPr>
              <a:t>neighborhood.</a:t>
            </a:r>
            <a:r>
              <a:rPr lang="en-US" dirty="0">
                <a:latin typeface="Helvetica"/>
                <a:cs typeface="Helvetica"/>
              </a:rPr>
              <a:t/>
            </a:r>
            <a:br>
              <a:rPr lang="en-US" dirty="0">
                <a:latin typeface="Helvetica"/>
                <a:cs typeface="Helvetica"/>
              </a:rPr>
            </a:br>
            <a:r>
              <a:rPr lang="en-US" b="1" dirty="0">
                <a:latin typeface="Helvetica"/>
                <a:cs typeface="Helvetica"/>
              </a:rPr>
              <a:t>Average income in </a:t>
            </a:r>
            <a:r>
              <a:rPr lang="en-US" b="1" dirty="0" smtClean="0">
                <a:latin typeface="Helvetica"/>
                <a:cs typeface="Helvetica"/>
              </a:rPr>
              <a:t>neighborhood.</a:t>
            </a:r>
            <a:r>
              <a:rPr lang="en-US" dirty="0">
                <a:latin typeface="Helvetica"/>
                <a:cs typeface="Helvetica"/>
              </a:rPr>
              <a:t/>
            </a:r>
            <a:br>
              <a:rPr lang="en-US" dirty="0">
                <a:latin typeface="Helvetica"/>
                <a:cs typeface="Helvetica"/>
              </a:rPr>
            </a:br>
            <a:r>
              <a:rPr lang="en-US" b="1" dirty="0">
                <a:latin typeface="Helvetica"/>
                <a:cs typeface="Helvetica"/>
              </a:rPr>
              <a:t>Mobility rates of families in the </a:t>
            </a:r>
            <a:r>
              <a:rPr lang="en-US" b="1" dirty="0" smtClean="0">
                <a:latin typeface="Helvetica"/>
                <a:cs typeface="Helvetica"/>
              </a:rPr>
              <a:t>neighborhood.</a:t>
            </a:r>
            <a:r>
              <a:rPr lang="en-US" dirty="0">
                <a:latin typeface="Helvetica"/>
                <a:cs typeface="Helvetica"/>
              </a:rPr>
              <a:t/>
            </a:r>
            <a:br>
              <a:rPr lang="en-US" dirty="0">
                <a:latin typeface="Helvetica"/>
                <a:cs typeface="Helvetica"/>
              </a:rPr>
            </a:br>
            <a:r>
              <a:rPr lang="en-US" b="1" dirty="0" smtClean="0">
                <a:latin typeface="Helvetica"/>
                <a:cs typeface="Helvetica"/>
              </a:rPr>
              <a:t>Availability of positive Role </a:t>
            </a:r>
            <a:r>
              <a:rPr lang="en-US" b="1" dirty="0">
                <a:latin typeface="Helvetica"/>
                <a:cs typeface="Helvetica"/>
              </a:rPr>
              <a:t>models in the </a:t>
            </a:r>
            <a:r>
              <a:rPr lang="en-US" b="1" dirty="0" smtClean="0">
                <a:latin typeface="Helvetica"/>
                <a:cs typeface="Helvetica"/>
              </a:rPr>
              <a:t>community.</a:t>
            </a:r>
            <a:r>
              <a:rPr lang="en-US" dirty="0">
                <a:latin typeface="Helvetica"/>
                <a:cs typeface="Helvetica"/>
              </a:rPr>
              <a:t/>
            </a:r>
            <a:br>
              <a:rPr lang="en-US" dirty="0">
                <a:latin typeface="Helvetica"/>
                <a:cs typeface="Helvetica"/>
              </a:rPr>
            </a:br>
            <a:r>
              <a:rPr lang="en-US" b="1" dirty="0">
                <a:latin typeface="Helvetica"/>
                <a:cs typeface="Helvetica"/>
              </a:rPr>
              <a:t>Availability of high quality early </a:t>
            </a:r>
            <a:r>
              <a:rPr lang="en-US" b="1" dirty="0" smtClean="0">
                <a:latin typeface="Helvetica"/>
                <a:cs typeface="Helvetica"/>
              </a:rPr>
              <a:t>education.</a:t>
            </a:r>
          </a:p>
          <a:p>
            <a:r>
              <a:rPr lang="en-US" b="1" dirty="0" smtClean="0">
                <a:latin typeface="Helvetica"/>
                <a:cs typeface="Helvetica"/>
              </a:rPr>
              <a:t>Transportation to get to jobs.</a:t>
            </a:r>
          </a:p>
          <a:p>
            <a:r>
              <a:rPr lang="en-US" b="1" dirty="0" smtClean="0">
                <a:latin typeface="Helvetica"/>
                <a:cs typeface="Helvetica"/>
              </a:rPr>
              <a:t>Etc.</a:t>
            </a:r>
            <a:endParaRPr lang="en-US" dirty="0"/>
          </a:p>
        </p:txBody>
      </p:sp>
    </p:spTree>
    <p:extLst>
      <p:ext uri="{BB962C8B-B14F-4D97-AF65-F5344CB8AC3E}">
        <p14:creationId xmlns:p14="http://schemas.microsoft.com/office/powerpoint/2010/main" val="4003112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06500" y="0"/>
            <a:ext cx="6706442" cy="6858000"/>
          </a:xfrm>
          <a:prstGeom prst="rect">
            <a:avLst/>
          </a:prstGeom>
        </p:spPr>
      </p:pic>
    </p:spTree>
    <p:extLst>
      <p:ext uri="{BB962C8B-B14F-4D97-AF65-F5344CB8AC3E}">
        <p14:creationId xmlns:p14="http://schemas.microsoft.com/office/powerpoint/2010/main" val="391169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254" y="579462"/>
            <a:ext cx="8628586" cy="369332"/>
          </a:xfrm>
          <a:prstGeom prst="rect">
            <a:avLst/>
          </a:prstGeom>
          <a:noFill/>
        </p:spPr>
        <p:txBody>
          <a:bodyPr wrap="square" rtlCol="0">
            <a:spAutoFit/>
          </a:bodyPr>
          <a:lstStyle/>
          <a:p>
            <a:r>
              <a:rPr lang="en-US" dirty="0" smtClean="0"/>
              <a:t>INSIDE THE SCHOOL FACTORS AFFECTING WHAT OCCURS INSIDE THE CLASSROOM </a:t>
            </a:r>
            <a:endParaRPr lang="en-US" dirty="0"/>
          </a:p>
        </p:txBody>
      </p:sp>
      <p:sp>
        <p:nvSpPr>
          <p:cNvPr id="3" name="TextBox 2"/>
          <p:cNvSpPr txBox="1"/>
          <p:nvPr/>
        </p:nvSpPr>
        <p:spPr>
          <a:xfrm>
            <a:off x="702792" y="1491807"/>
            <a:ext cx="7404888" cy="3970318"/>
          </a:xfrm>
          <a:prstGeom prst="rect">
            <a:avLst/>
          </a:prstGeom>
          <a:noFill/>
        </p:spPr>
        <p:txBody>
          <a:bodyPr wrap="square" rtlCol="0">
            <a:spAutoFit/>
          </a:bodyPr>
          <a:lstStyle/>
          <a:p>
            <a:r>
              <a:rPr lang="en-US" b="1" dirty="0" smtClean="0"/>
              <a:t>Class size.</a:t>
            </a:r>
            <a:endParaRPr lang="en-US" dirty="0"/>
          </a:p>
          <a:p>
            <a:r>
              <a:rPr lang="en-US" b="1" dirty="0" smtClean="0"/>
              <a:t>Quality </a:t>
            </a:r>
            <a:r>
              <a:rPr lang="en-US" b="1" dirty="0"/>
              <a:t>of the principal and other </a:t>
            </a:r>
            <a:r>
              <a:rPr lang="en-US" b="1" dirty="0" smtClean="0"/>
              <a:t>administrators.</a:t>
            </a:r>
            <a:endParaRPr lang="en-US" dirty="0"/>
          </a:p>
          <a:p>
            <a:r>
              <a:rPr lang="en-US" b="1" dirty="0" smtClean="0"/>
              <a:t>Collective </a:t>
            </a:r>
            <a:r>
              <a:rPr lang="en-US" b="1" dirty="0"/>
              <a:t>efficacy of the </a:t>
            </a:r>
            <a:r>
              <a:rPr lang="en-US" b="1" dirty="0" smtClean="0"/>
              <a:t>faculty.</a:t>
            </a:r>
            <a:endParaRPr lang="en-US" dirty="0"/>
          </a:p>
          <a:p>
            <a:r>
              <a:rPr lang="en-US" b="1" dirty="0" smtClean="0"/>
              <a:t>Teacher </a:t>
            </a:r>
            <a:r>
              <a:rPr lang="en-US" b="1" dirty="0"/>
              <a:t>turnover or school churn </a:t>
            </a:r>
            <a:r>
              <a:rPr lang="en-US" b="1" dirty="0" smtClean="0"/>
              <a:t>rates. </a:t>
            </a:r>
            <a:endParaRPr lang="en-US" dirty="0"/>
          </a:p>
          <a:p>
            <a:r>
              <a:rPr lang="en-US" b="1" dirty="0" smtClean="0"/>
              <a:t>Quality </a:t>
            </a:r>
            <a:r>
              <a:rPr lang="en-US" b="1" dirty="0"/>
              <a:t>of the school </a:t>
            </a:r>
            <a:r>
              <a:rPr lang="en-US" b="1" dirty="0" smtClean="0"/>
              <a:t>facilities.</a:t>
            </a:r>
          </a:p>
          <a:p>
            <a:r>
              <a:rPr lang="en-US" b="1" dirty="0" smtClean="0"/>
              <a:t>Quality and Frequency of Professional </a:t>
            </a:r>
            <a:r>
              <a:rPr lang="en-US" b="1" smtClean="0"/>
              <a:t>Development Opportunities.</a:t>
            </a:r>
            <a:endParaRPr lang="en-US" dirty="0"/>
          </a:p>
          <a:p>
            <a:r>
              <a:rPr lang="en-US" b="1" dirty="0" smtClean="0"/>
              <a:t>Curriculum.</a:t>
            </a:r>
            <a:endParaRPr lang="en-US" dirty="0"/>
          </a:p>
          <a:p>
            <a:r>
              <a:rPr lang="en-US" b="1" dirty="0" smtClean="0"/>
              <a:t>Availability </a:t>
            </a:r>
            <a:r>
              <a:rPr lang="en-US" b="1" dirty="0"/>
              <a:t>of counseling and special education </a:t>
            </a:r>
            <a:r>
              <a:rPr lang="en-US" b="1" dirty="0" smtClean="0"/>
              <a:t>services.</a:t>
            </a:r>
            <a:endParaRPr lang="en-US" dirty="0"/>
          </a:p>
          <a:p>
            <a:r>
              <a:rPr lang="en-US" b="1" dirty="0" smtClean="0"/>
              <a:t>Availability </a:t>
            </a:r>
            <a:r>
              <a:rPr lang="en-US" b="1" dirty="0"/>
              <a:t>of librarians and school </a:t>
            </a:r>
            <a:r>
              <a:rPr lang="en-US" b="1" dirty="0" smtClean="0"/>
              <a:t>nurses.</a:t>
            </a:r>
            <a:endParaRPr lang="en-US" dirty="0"/>
          </a:p>
          <a:p>
            <a:r>
              <a:rPr lang="en-US" b="1" dirty="0" smtClean="0"/>
              <a:t>Integration </a:t>
            </a:r>
            <a:r>
              <a:rPr lang="en-US" b="1" dirty="0"/>
              <a:t>of music, art, and sports </a:t>
            </a:r>
            <a:r>
              <a:rPr lang="en-US" b="1" dirty="0" smtClean="0"/>
              <a:t>programs.</a:t>
            </a:r>
            <a:endParaRPr lang="en-US" dirty="0"/>
          </a:p>
          <a:p>
            <a:r>
              <a:rPr lang="en-US" b="1" dirty="0" smtClean="0"/>
              <a:t>Provision </a:t>
            </a:r>
            <a:r>
              <a:rPr lang="en-US" b="1" dirty="0"/>
              <a:t>of after school </a:t>
            </a:r>
            <a:r>
              <a:rPr lang="en-US" b="1" dirty="0" smtClean="0"/>
              <a:t>programs.</a:t>
            </a:r>
            <a:endParaRPr lang="en-US" dirty="0"/>
          </a:p>
          <a:p>
            <a:r>
              <a:rPr lang="en-US" b="1" dirty="0" smtClean="0"/>
              <a:t>School finances from state and district funds.</a:t>
            </a:r>
          </a:p>
          <a:p>
            <a:r>
              <a:rPr lang="en-US" b="1" dirty="0" smtClean="0"/>
              <a:t>School funding from parents and community.</a:t>
            </a:r>
            <a:endParaRPr lang="en-US" dirty="0"/>
          </a:p>
          <a:p>
            <a:r>
              <a:rPr lang="en-US" b="1" dirty="0" smtClean="0"/>
              <a:t>Parent involvement.</a:t>
            </a:r>
            <a:endParaRPr lang="en-US" b="1" dirty="0"/>
          </a:p>
        </p:txBody>
      </p:sp>
    </p:spTree>
    <p:extLst>
      <p:ext uri="{BB962C8B-B14F-4D97-AF65-F5344CB8AC3E}">
        <p14:creationId xmlns:p14="http://schemas.microsoft.com/office/powerpoint/2010/main" val="3641264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51615" y="5396388"/>
            <a:ext cx="721724" cy="292388"/>
          </a:xfrm>
          <a:prstGeom prst="rect">
            <a:avLst/>
          </a:prstGeom>
          <a:noFill/>
        </p:spPr>
        <p:txBody>
          <a:bodyPr wrap="square" rtlCol="0">
            <a:spAutoFit/>
          </a:bodyPr>
          <a:lstStyle/>
          <a:p>
            <a:pPr algn="ctr"/>
            <a:r>
              <a:rPr lang="en-US" sz="1300" b="1" dirty="0" smtClean="0">
                <a:solidFill>
                  <a:prstClr val="black"/>
                </a:solidFill>
              </a:rPr>
              <a:t>Score</a:t>
            </a:r>
            <a:endParaRPr lang="en-US" sz="1300" b="1"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143594655"/>
              </p:ext>
            </p:extLst>
          </p:nvPr>
        </p:nvGraphicFramePr>
        <p:xfrm>
          <a:off x="728133" y="1447800"/>
          <a:ext cx="7814734" cy="39485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15636" y="2675465"/>
            <a:ext cx="1635646" cy="307777"/>
          </a:xfrm>
          <a:prstGeom prst="rect">
            <a:avLst/>
          </a:prstGeom>
          <a:solidFill>
            <a:schemeClr val="bg1"/>
          </a:solidFill>
        </p:spPr>
        <p:txBody>
          <a:bodyPr wrap="square" rtlCol="0">
            <a:spAutoFit/>
          </a:bodyPr>
          <a:lstStyle/>
          <a:p>
            <a:r>
              <a:rPr lang="en-US" sz="1300" b="1" i="1" dirty="0" smtClean="0"/>
              <a:t>          </a:t>
            </a:r>
            <a:r>
              <a:rPr lang="en-US" sz="1400" b="1" i="1" dirty="0" smtClean="0"/>
              <a:t>OECD average</a:t>
            </a:r>
            <a:endParaRPr lang="en-US" sz="1400" b="1" i="1" dirty="0"/>
          </a:p>
        </p:txBody>
      </p:sp>
      <p:sp>
        <p:nvSpPr>
          <p:cNvPr id="12" name="Slide Number Placeholder 2"/>
          <p:cNvSpPr>
            <a:spLocks noGrp="1"/>
          </p:cNvSpPr>
          <p:nvPr>
            <p:ph type="sldNum" sz="quarter" idx="12"/>
          </p:nvPr>
        </p:nvSpPr>
        <p:spPr>
          <a:xfrm>
            <a:off x="8239124" y="6356350"/>
            <a:ext cx="447675" cy="365125"/>
          </a:xfrm>
        </p:spPr>
        <p:txBody>
          <a:bodyPr/>
          <a:lstStyle/>
          <a:p>
            <a:fld id="{CD4CD8E9-1693-45D6-9FD5-D63BDA356D9F}" type="slidenum">
              <a:rPr lang="en-US" smtClean="0">
                <a:solidFill>
                  <a:prstClr val="black">
                    <a:tint val="75000"/>
                  </a:prstClr>
                </a:solidFill>
              </a:rPr>
              <a:pPr/>
              <a:t>51</a:t>
            </a:fld>
            <a:endParaRPr lang="en-US">
              <a:solidFill>
                <a:prstClr val="black">
                  <a:tint val="75000"/>
                </a:prstClr>
              </a:solidFill>
            </a:endParaRPr>
          </a:p>
        </p:txBody>
      </p:sp>
      <p:sp>
        <p:nvSpPr>
          <p:cNvPr id="13" name="TextBox 12"/>
          <p:cNvSpPr txBox="1"/>
          <p:nvPr/>
        </p:nvSpPr>
        <p:spPr>
          <a:xfrm>
            <a:off x="2619376" y="6049897"/>
            <a:ext cx="3065318" cy="461665"/>
          </a:xfrm>
          <a:prstGeom prst="rect">
            <a:avLst/>
          </a:prstGeom>
          <a:noFill/>
        </p:spPr>
        <p:txBody>
          <a:bodyPr wrap="square" rtlCol="0">
            <a:spAutoFit/>
          </a:bodyPr>
          <a:lstStyle/>
          <a:p>
            <a:r>
              <a:rPr lang="en-US" sz="1200" dirty="0" smtClean="0"/>
              <a:t>*  Significantly different from U.S. average</a:t>
            </a:r>
          </a:p>
          <a:p>
            <a:r>
              <a:rPr lang="en-US" sz="1200" dirty="0" smtClean="0"/>
              <a:t>**Significantly different from OECD average</a:t>
            </a:r>
            <a:endParaRPr lang="en-US" sz="1200" dirty="0"/>
          </a:p>
        </p:txBody>
      </p:sp>
      <p:sp>
        <p:nvSpPr>
          <p:cNvPr id="14" name="Title 1"/>
          <p:cNvSpPr txBox="1">
            <a:spLocks/>
          </p:cNvSpPr>
          <p:nvPr/>
        </p:nvSpPr>
        <p:spPr>
          <a:xfrm>
            <a:off x="518380" y="302848"/>
            <a:ext cx="8168420" cy="762000"/>
          </a:xfrm>
          <a:prstGeom prst="rect">
            <a:avLst/>
          </a:prstGeom>
          <a:solidFill>
            <a:srgbClr val="FFC000"/>
          </a:solidFill>
          <a:ln w="19050">
            <a:solidFill>
              <a:schemeClr val="tx1"/>
            </a:solidFill>
          </a:ln>
        </p:spPr>
        <p:txBody>
          <a:bodyPr vert="horz" lIns="91440" tIns="45720" rIns="91440" bIns="9144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U.S. </a:t>
            </a:r>
            <a:r>
              <a:rPr lang="en-US" sz="2000" b="1" dirty="0" smtClean="0"/>
              <a:t>Asian and White </a:t>
            </a:r>
            <a:r>
              <a:rPr lang="en-US" sz="2000" b="1" dirty="0"/>
              <a:t>students had higher average scores than both the U.S. and OECD averages in mathematics literacy</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4" y="6294345"/>
            <a:ext cx="1428750"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283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rcRect/>
          <a:stretch>
            <a:fillRect/>
          </a:stretch>
        </p:blipFill>
        <p:spPr bwMode="auto">
          <a:xfrm>
            <a:off x="849793" y="1230371"/>
            <a:ext cx="6928394" cy="5093475"/>
          </a:xfrm>
          <a:prstGeom prst="rect">
            <a:avLst/>
          </a:prstGeom>
          <a:noFill/>
          <a:ln w="9525">
            <a:noFill/>
            <a:miter lim="800000"/>
            <a:headEnd/>
            <a:tailEnd/>
          </a:ln>
        </p:spPr>
      </p:pic>
      <p:sp>
        <p:nvSpPr>
          <p:cNvPr id="5" name="TextBox 4"/>
          <p:cNvSpPr txBox="1"/>
          <p:nvPr/>
        </p:nvSpPr>
        <p:spPr>
          <a:xfrm>
            <a:off x="1" y="0"/>
            <a:ext cx="9144000" cy="923330"/>
          </a:xfrm>
          <a:prstGeom prst="rect">
            <a:avLst/>
          </a:prstGeom>
          <a:noFill/>
        </p:spPr>
        <p:txBody>
          <a:bodyPr wrap="square" rtlCol="0">
            <a:spAutoFit/>
          </a:bodyPr>
          <a:lstStyle/>
          <a:p>
            <a:r>
              <a:rPr lang="en-US" dirty="0" smtClean="0"/>
              <a:t>Relationship between  a nations inequality in income (</a:t>
            </a:r>
            <a:r>
              <a:rPr lang="en-US" dirty="0" err="1" smtClean="0"/>
              <a:t>Gini</a:t>
            </a:r>
            <a:r>
              <a:rPr lang="en-US" dirty="0" smtClean="0"/>
              <a:t> Coefficient, high being more unequal) and Average PISA (2006) mathematics score just among the wealthy nations (</a:t>
            </a:r>
            <a:r>
              <a:rPr lang="en-US" dirty="0" err="1" smtClean="0"/>
              <a:t>Condron</a:t>
            </a:r>
            <a:r>
              <a:rPr lang="en-US" dirty="0" smtClean="0"/>
              <a:t>, 2011). Relationships for science and reading scores are similar. </a:t>
            </a:r>
            <a:endParaRPr lang="en-US" dirty="0"/>
          </a:p>
        </p:txBody>
      </p:sp>
    </p:spTree>
    <p:extLst>
      <p:ext uri="{BB962C8B-B14F-4D97-AF65-F5344CB8AC3E}">
        <p14:creationId xmlns:p14="http://schemas.microsoft.com/office/powerpoint/2010/main" val="806183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2333" y="1492250"/>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74083" y="0"/>
            <a:ext cx="9493249" cy="6858000"/>
          </a:xfrm>
          <a:prstGeom prst="rect">
            <a:avLst/>
          </a:prstGeom>
        </p:spPr>
      </p:pic>
    </p:spTree>
    <p:extLst>
      <p:ext uri="{BB962C8B-B14F-4D97-AF65-F5344CB8AC3E}">
        <p14:creationId xmlns:p14="http://schemas.microsoft.com/office/powerpoint/2010/main" val="39900902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2587" y="2725364"/>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413853" y="0"/>
            <a:ext cx="7335179" cy="6858000"/>
          </a:xfrm>
          <a:prstGeom prst="rect">
            <a:avLst/>
          </a:prstGeom>
        </p:spPr>
      </p:pic>
    </p:spTree>
    <p:extLst>
      <p:ext uri="{BB962C8B-B14F-4D97-AF65-F5344CB8AC3E}">
        <p14:creationId xmlns:p14="http://schemas.microsoft.com/office/powerpoint/2010/main" val="2224048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8583" y="2370667"/>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139700" y="0"/>
            <a:ext cx="8860336" cy="6858000"/>
          </a:xfrm>
          <a:prstGeom prst="rect">
            <a:avLst/>
          </a:prstGeom>
        </p:spPr>
      </p:pic>
    </p:spTree>
    <p:extLst>
      <p:ext uri="{BB962C8B-B14F-4D97-AF65-F5344CB8AC3E}">
        <p14:creationId xmlns:p14="http://schemas.microsoft.com/office/powerpoint/2010/main" val="36207319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6600" y="127000"/>
            <a:ext cx="7658100" cy="6591300"/>
          </a:xfrm>
          <a:prstGeom prst="rect">
            <a:avLst/>
          </a:prstGeom>
        </p:spPr>
      </p:pic>
    </p:spTree>
    <p:extLst>
      <p:ext uri="{BB962C8B-B14F-4D97-AF65-F5344CB8AC3E}">
        <p14:creationId xmlns:p14="http://schemas.microsoft.com/office/powerpoint/2010/main" val="2219344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89000" y="1181100"/>
            <a:ext cx="7366000" cy="4483100"/>
          </a:xfrm>
          <a:prstGeom prst="rect">
            <a:avLst/>
          </a:prstGeom>
        </p:spPr>
      </p:pic>
    </p:spTree>
    <p:extLst>
      <p:ext uri="{BB962C8B-B14F-4D97-AF65-F5344CB8AC3E}">
        <p14:creationId xmlns:p14="http://schemas.microsoft.com/office/powerpoint/2010/main" val="2922801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0"/>
            <a:ext cx="6035040" cy="6858000"/>
          </a:xfrm>
          <a:prstGeom prst="rect">
            <a:avLst/>
          </a:prstGeom>
        </p:spPr>
      </p:pic>
    </p:spTree>
    <p:extLst>
      <p:ext uri="{BB962C8B-B14F-4D97-AF65-F5344CB8AC3E}">
        <p14:creationId xmlns:p14="http://schemas.microsoft.com/office/powerpoint/2010/main" val="2719932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p:txBody>
          <a:bodyPr/>
          <a:lstStyle/>
          <a:p>
            <a:endParaRPr lang="en-US">
              <a:latin typeface="Arial" charset="0"/>
            </a:endParaRPr>
          </a:p>
        </p:txBody>
      </p:sp>
      <p:sp>
        <p:nvSpPr>
          <p:cNvPr id="67587" name="Slide Number Placeholder 4"/>
          <p:cNvSpPr>
            <a:spLocks noGrp="1"/>
          </p:cNvSpPr>
          <p:nvPr>
            <p:ph type="sldNum" sz="quarter" idx="12"/>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08C689AB-02B8-DA42-8FAF-AE3BADFBD0CD}" type="slidenum">
              <a:rPr lang="en-US" sz="1400"/>
              <a:pPr/>
              <a:t>59</a:t>
            </a:fld>
            <a:endParaRPr lang="en-US" sz="1400"/>
          </a:p>
        </p:txBody>
      </p:sp>
      <p:pic>
        <p:nvPicPr>
          <p:cNvPr id="67588" name="Picture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304800"/>
            <a:ext cx="7526338" cy="59832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10800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5667" y="656167"/>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2"/>
          <a:stretch>
            <a:fillRect/>
          </a:stretch>
        </p:blipFill>
        <p:spPr>
          <a:xfrm>
            <a:off x="793749" y="0"/>
            <a:ext cx="6466417" cy="6858000"/>
          </a:xfrm>
          <a:prstGeom prst="rect">
            <a:avLst/>
          </a:prstGeom>
        </p:spPr>
      </p:pic>
    </p:spTree>
    <p:extLst>
      <p:ext uri="{BB962C8B-B14F-4D97-AF65-F5344CB8AC3E}">
        <p14:creationId xmlns:p14="http://schemas.microsoft.com/office/powerpoint/2010/main" val="201082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857" y="876300"/>
            <a:ext cx="2431143" cy="5092700"/>
          </a:xfrm>
          <a:prstGeom prst="rect">
            <a:avLst/>
          </a:prstGeom>
        </p:spPr>
      </p:pic>
    </p:spTree>
    <p:extLst>
      <p:ext uri="{BB962C8B-B14F-4D97-AF65-F5344CB8AC3E}">
        <p14:creationId xmlns:p14="http://schemas.microsoft.com/office/powerpoint/2010/main" val="3544487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857" y="1330476"/>
            <a:ext cx="2431143" cy="5309810"/>
          </a:xfrm>
          <a:prstGeom prst="rect">
            <a:avLst/>
          </a:prstGeom>
        </p:spPr>
      </p:pic>
      <p:pic>
        <p:nvPicPr>
          <p:cNvPr id="3" name="Picture 2"/>
          <p:cNvPicPr>
            <a:picLocks noChangeAspect="1"/>
          </p:cNvPicPr>
          <p:nvPr/>
        </p:nvPicPr>
        <p:blipFill>
          <a:blip r:embed="rId3"/>
          <a:stretch>
            <a:fillRect/>
          </a:stretch>
        </p:blipFill>
        <p:spPr>
          <a:xfrm>
            <a:off x="2648857" y="0"/>
            <a:ext cx="2991551" cy="6858000"/>
          </a:xfrm>
          <a:prstGeom prst="rect">
            <a:avLst/>
          </a:prstGeom>
        </p:spPr>
      </p:pic>
      <p:sp>
        <p:nvSpPr>
          <p:cNvPr id="2" name="TextBox 1"/>
          <p:cNvSpPr txBox="1"/>
          <p:nvPr/>
        </p:nvSpPr>
        <p:spPr>
          <a:xfrm>
            <a:off x="5842001" y="3090333"/>
            <a:ext cx="3069166" cy="2308324"/>
          </a:xfrm>
          <a:prstGeom prst="rect">
            <a:avLst/>
          </a:prstGeom>
          <a:noFill/>
        </p:spPr>
        <p:txBody>
          <a:bodyPr wrap="square" rtlCol="0">
            <a:spAutoFit/>
          </a:bodyPr>
          <a:lstStyle/>
          <a:p>
            <a:r>
              <a:rPr lang="en-US" dirty="0"/>
              <a:t>I wonder: Can anyone in our government and among our industrial leaders still add? </a:t>
            </a:r>
          </a:p>
          <a:p>
            <a:r>
              <a:rPr lang="en-US" dirty="0"/>
              <a:t> 442,000 new stem graduates a year, for 277,000 jobs a year equals </a:t>
            </a:r>
            <a:r>
              <a:rPr lang="en-US" b="1" dirty="0"/>
              <a:t>a surplus of 165,000 STEM grads a year</a:t>
            </a:r>
            <a:r>
              <a:rPr lang="en-US" dirty="0"/>
              <a:t>.</a:t>
            </a:r>
          </a:p>
          <a:p>
            <a:endParaRPr lang="en-US" dirty="0"/>
          </a:p>
        </p:txBody>
      </p:sp>
    </p:spTree>
    <p:extLst>
      <p:ext uri="{BB962C8B-B14F-4D97-AF65-F5344CB8AC3E}">
        <p14:creationId xmlns:p14="http://schemas.microsoft.com/office/powerpoint/2010/main" val="1327179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857" y="1330476"/>
            <a:ext cx="2431143" cy="5309810"/>
          </a:xfrm>
          <a:prstGeom prst="rect">
            <a:avLst/>
          </a:prstGeom>
        </p:spPr>
      </p:pic>
      <p:pic>
        <p:nvPicPr>
          <p:cNvPr id="3" name="Picture 2"/>
          <p:cNvPicPr>
            <a:picLocks noChangeAspect="1"/>
          </p:cNvPicPr>
          <p:nvPr/>
        </p:nvPicPr>
        <p:blipFill>
          <a:blip r:embed="rId3"/>
          <a:stretch>
            <a:fillRect/>
          </a:stretch>
        </p:blipFill>
        <p:spPr>
          <a:xfrm>
            <a:off x="2648857" y="0"/>
            <a:ext cx="2991551" cy="6858000"/>
          </a:xfrm>
          <a:prstGeom prst="rect">
            <a:avLst/>
          </a:prstGeom>
        </p:spPr>
      </p:pic>
      <p:pic>
        <p:nvPicPr>
          <p:cNvPr id="4" name="Picture 3"/>
          <p:cNvPicPr>
            <a:picLocks noChangeAspect="1"/>
          </p:cNvPicPr>
          <p:nvPr/>
        </p:nvPicPr>
        <p:blipFill>
          <a:blip r:embed="rId4"/>
          <a:stretch>
            <a:fillRect/>
          </a:stretch>
        </p:blipFill>
        <p:spPr>
          <a:xfrm>
            <a:off x="5128382" y="66951"/>
            <a:ext cx="4079332" cy="6858000"/>
          </a:xfrm>
          <a:prstGeom prst="rect">
            <a:avLst/>
          </a:prstGeom>
        </p:spPr>
      </p:pic>
    </p:spTree>
    <p:extLst>
      <p:ext uri="{BB962C8B-B14F-4D97-AF65-F5344CB8AC3E}">
        <p14:creationId xmlns:p14="http://schemas.microsoft.com/office/powerpoint/2010/main" val="2819906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4049</TotalTime>
  <Words>2097</Words>
  <Application>Microsoft Office PowerPoint</Application>
  <PresentationFormat>On-screen Show (4:3)</PresentationFormat>
  <Paragraphs>334</Paragraphs>
  <Slides>59</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7" baseType="lpstr">
      <vt:lpstr>ＭＳ Ｐゴシック</vt:lpstr>
      <vt:lpstr>Arial</vt:lpstr>
      <vt:lpstr>Calibri</vt:lpstr>
      <vt:lpstr>Helvetica</vt:lpstr>
      <vt:lpstr>Times New Roman</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2012 PISA Results Mean/Average Scores No examination of variation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Berliner</dc:creator>
  <cp:lastModifiedBy>Joshua Charles Hooper</cp:lastModifiedBy>
  <cp:revision>152</cp:revision>
  <dcterms:created xsi:type="dcterms:W3CDTF">2014-01-18T20:04:28Z</dcterms:created>
  <dcterms:modified xsi:type="dcterms:W3CDTF">2015-10-21T15:57:17Z</dcterms:modified>
</cp:coreProperties>
</file>