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xls" ContentType="application/vnd.ms-excel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5"/>
  </p:notesMasterIdLst>
  <p:handoutMasterIdLst>
    <p:handoutMasterId r:id="rId36"/>
  </p:handoutMasterIdLst>
  <p:sldIdLst>
    <p:sldId id="483" r:id="rId2"/>
    <p:sldId id="484" r:id="rId3"/>
    <p:sldId id="485" r:id="rId4"/>
    <p:sldId id="486" r:id="rId5"/>
    <p:sldId id="487" r:id="rId6"/>
    <p:sldId id="488" r:id="rId7"/>
    <p:sldId id="489" r:id="rId8"/>
    <p:sldId id="490" r:id="rId9"/>
    <p:sldId id="491" r:id="rId10"/>
    <p:sldId id="492" r:id="rId11"/>
    <p:sldId id="456" r:id="rId12"/>
    <p:sldId id="457" r:id="rId13"/>
    <p:sldId id="458" r:id="rId14"/>
    <p:sldId id="459" r:id="rId15"/>
    <p:sldId id="460" r:id="rId16"/>
    <p:sldId id="461" r:id="rId17"/>
    <p:sldId id="462" r:id="rId18"/>
    <p:sldId id="463" r:id="rId19"/>
    <p:sldId id="464" r:id="rId20"/>
    <p:sldId id="465" r:id="rId21"/>
    <p:sldId id="466" r:id="rId22"/>
    <p:sldId id="467" r:id="rId23"/>
    <p:sldId id="468" r:id="rId24"/>
    <p:sldId id="469" r:id="rId25"/>
    <p:sldId id="470" r:id="rId26"/>
    <p:sldId id="471" r:id="rId27"/>
    <p:sldId id="472" r:id="rId28"/>
    <p:sldId id="473" r:id="rId29"/>
    <p:sldId id="474" r:id="rId30"/>
    <p:sldId id="475" r:id="rId31"/>
    <p:sldId id="476" r:id="rId32"/>
    <p:sldId id="477" r:id="rId33"/>
    <p:sldId id="478" r:id="rId34"/>
  </p:sldIdLst>
  <p:sldSz cx="9144000" cy="6858000" type="screen4x3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B1D6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8971" autoAdjust="0"/>
    <p:restoredTop sz="93361" autoAdjust="0"/>
  </p:normalViewPr>
  <p:slideViewPr>
    <p:cSldViewPr snapToGrid="0">
      <p:cViewPr varScale="1">
        <p:scale>
          <a:sx n="86" d="100"/>
          <a:sy n="86" d="100"/>
        </p:scale>
        <p:origin x="99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\\localhost\Users\charles.martin\Dropbox\Center%20for%20Program%20Evaluation\Current%20Projects\USG%20Standards%20Survey\Social%20Studies%20Results\SS%20Quantitative%20Analyses\3rd%20Social%20Studies%20Analysis.xlsx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200"/>
            </a:pPr>
            <a:r>
              <a:rPr lang="en-US" sz="1200" dirty="0"/>
              <a:t>Changes Recommended</a:t>
            </a:r>
          </a:p>
          <a:p>
            <a:pPr>
              <a:defRPr sz="1200"/>
            </a:pPr>
            <a:r>
              <a:rPr lang="en-US" sz="1200" dirty="0"/>
              <a:t>(n = 1199)</a:t>
            </a:r>
          </a:p>
        </c:rich>
      </c:tx>
      <c:overlay val="0"/>
    </c:title>
    <c:autoTitleDeleted val="0"/>
    <c:plotArea>
      <c:layout/>
      <c:barChart>
        <c:barDir val="bar"/>
        <c:grouping val="clustered"/>
        <c:varyColors val="0"/>
        <c:ser>
          <c:idx val="4"/>
          <c:order val="0"/>
          <c:tx>
            <c:strRef>
              <c:f>Summary!$A$5</c:f>
              <c:strCache>
                <c:ptCount val="1"/>
                <c:pt idx="0">
                  <c:v>Wording</c:v>
                </c:pt>
              </c:strCache>
            </c:strRef>
          </c:tx>
          <c:spPr>
            <a:solidFill>
              <a:srgbClr val="057F00"/>
            </a:solidFill>
          </c:spPr>
          <c:invertIfNegative val="0"/>
          <c:cat>
            <c:strRef>
              <c:f>Summary!$B$2:$K$2</c:f>
              <c:strCache>
                <c:ptCount val="10"/>
                <c:pt idx="0">
                  <c:v>SS3H1</c:v>
                </c:pt>
                <c:pt idx="1">
                  <c:v>SS3H2</c:v>
                </c:pt>
                <c:pt idx="2">
                  <c:v>SS3G1</c:v>
                </c:pt>
                <c:pt idx="3">
                  <c:v>SS3G2</c:v>
                </c:pt>
                <c:pt idx="4">
                  <c:v>SS3CG1</c:v>
                </c:pt>
                <c:pt idx="5">
                  <c:v>SS3CG2</c:v>
                </c:pt>
                <c:pt idx="6">
                  <c:v>SS3E1</c:v>
                </c:pt>
                <c:pt idx="7">
                  <c:v>SS3E2</c:v>
                </c:pt>
                <c:pt idx="8">
                  <c:v>SS3E3</c:v>
                </c:pt>
                <c:pt idx="9">
                  <c:v>SS3E4</c:v>
                </c:pt>
              </c:strCache>
            </c:strRef>
          </c:cat>
          <c:val>
            <c:numRef>
              <c:f>Summary!$B$5:$K$5</c:f>
              <c:numCache>
                <c:formatCode>0%</c:formatCode>
                <c:ptCount val="10"/>
                <c:pt idx="0">
                  <c:v>6.2552126772310201E-2</c:v>
                </c:pt>
                <c:pt idx="1">
                  <c:v>9.8415346121768096E-2</c:v>
                </c:pt>
                <c:pt idx="2">
                  <c:v>3.1693077564637198E-2</c:v>
                </c:pt>
                <c:pt idx="3">
                  <c:v>0.12844036697247699</c:v>
                </c:pt>
                <c:pt idx="4">
                  <c:v>7.9232693911593002E-2</c:v>
                </c:pt>
                <c:pt idx="5">
                  <c:v>9.1743119266054995E-2</c:v>
                </c:pt>
                <c:pt idx="6">
                  <c:v>3.0025020850708899E-2</c:v>
                </c:pt>
                <c:pt idx="7">
                  <c:v>3.8365304420350299E-2</c:v>
                </c:pt>
                <c:pt idx="8">
                  <c:v>6.3386155129274396E-2</c:v>
                </c:pt>
                <c:pt idx="9">
                  <c:v>3.08590492076731E-2</c:v>
                </c:pt>
              </c:numCache>
            </c:numRef>
          </c:val>
        </c:ser>
        <c:ser>
          <c:idx val="0"/>
          <c:order val="1"/>
          <c:tx>
            <c:strRef>
              <c:f>Summary!$A$6</c:f>
              <c:strCache>
                <c:ptCount val="1"/>
                <c:pt idx="0">
                  <c:v>Content</c:v>
                </c:pt>
              </c:strCache>
            </c:strRef>
          </c:tx>
          <c:invertIfNegative val="0"/>
          <c:cat>
            <c:strRef>
              <c:f>Summary!$B$2:$K$2</c:f>
              <c:strCache>
                <c:ptCount val="10"/>
                <c:pt idx="0">
                  <c:v>SS3H1</c:v>
                </c:pt>
                <c:pt idx="1">
                  <c:v>SS3H2</c:v>
                </c:pt>
                <c:pt idx="2">
                  <c:v>SS3G1</c:v>
                </c:pt>
                <c:pt idx="3">
                  <c:v>SS3G2</c:v>
                </c:pt>
                <c:pt idx="4">
                  <c:v>SS3CG1</c:v>
                </c:pt>
                <c:pt idx="5">
                  <c:v>SS3CG2</c:v>
                </c:pt>
                <c:pt idx="6">
                  <c:v>SS3E1</c:v>
                </c:pt>
                <c:pt idx="7">
                  <c:v>SS3E2</c:v>
                </c:pt>
                <c:pt idx="8">
                  <c:v>SS3E3</c:v>
                </c:pt>
                <c:pt idx="9">
                  <c:v>SS3E4</c:v>
                </c:pt>
              </c:strCache>
            </c:strRef>
          </c:cat>
          <c:val>
            <c:numRef>
              <c:f>Summary!$B$6:$K$6</c:f>
              <c:numCache>
                <c:formatCode>0%</c:formatCode>
                <c:ptCount val="10"/>
                <c:pt idx="0">
                  <c:v>0.16763969974979101</c:v>
                </c:pt>
                <c:pt idx="1">
                  <c:v>0.202668890742285</c:v>
                </c:pt>
                <c:pt idx="2">
                  <c:v>0.154295246038365</c:v>
                </c:pt>
                <c:pt idx="3">
                  <c:v>0.23853211009174299</c:v>
                </c:pt>
                <c:pt idx="4">
                  <c:v>0.34278565471226002</c:v>
                </c:pt>
                <c:pt idx="5">
                  <c:v>0.11092577147623001</c:v>
                </c:pt>
                <c:pt idx="6">
                  <c:v>5.0041701417848201E-2</c:v>
                </c:pt>
                <c:pt idx="7">
                  <c:v>5.75479566305254E-2</c:v>
                </c:pt>
                <c:pt idx="8">
                  <c:v>0.11342785654712299</c:v>
                </c:pt>
                <c:pt idx="9">
                  <c:v>6.0884070058381999E-2</c:v>
                </c:pt>
              </c:numCache>
            </c:numRef>
          </c:val>
        </c:ser>
        <c:ser>
          <c:idx val="1"/>
          <c:order val="2"/>
          <c:tx>
            <c:strRef>
              <c:f>Summary!$A$7</c:f>
              <c:strCache>
                <c:ptCount val="1"/>
                <c:pt idx="0">
                  <c:v>Sequence</c:v>
                </c:pt>
              </c:strCache>
            </c:strRef>
          </c:tx>
          <c:spPr>
            <a:solidFill>
              <a:srgbClr val="E46C0A"/>
            </a:solidFill>
          </c:spPr>
          <c:invertIfNegative val="0"/>
          <c:cat>
            <c:strRef>
              <c:f>Summary!$B$2:$K$2</c:f>
              <c:strCache>
                <c:ptCount val="10"/>
                <c:pt idx="0">
                  <c:v>SS3H1</c:v>
                </c:pt>
                <c:pt idx="1">
                  <c:v>SS3H2</c:v>
                </c:pt>
                <c:pt idx="2">
                  <c:v>SS3G1</c:v>
                </c:pt>
                <c:pt idx="3">
                  <c:v>SS3G2</c:v>
                </c:pt>
                <c:pt idx="4">
                  <c:v>SS3CG1</c:v>
                </c:pt>
                <c:pt idx="5">
                  <c:v>SS3CG2</c:v>
                </c:pt>
                <c:pt idx="6">
                  <c:v>SS3E1</c:v>
                </c:pt>
                <c:pt idx="7">
                  <c:v>SS3E2</c:v>
                </c:pt>
                <c:pt idx="8">
                  <c:v>SS3E3</c:v>
                </c:pt>
                <c:pt idx="9">
                  <c:v>SS3E4</c:v>
                </c:pt>
              </c:strCache>
            </c:strRef>
          </c:cat>
          <c:val>
            <c:numRef>
              <c:f>Summary!$B$7:$K$7</c:f>
              <c:numCache>
                <c:formatCode>0%</c:formatCode>
                <c:ptCount val="10"/>
                <c:pt idx="0">
                  <c:v>2.418682235196E-2</c:v>
                </c:pt>
                <c:pt idx="1">
                  <c:v>2.7522935779816501E-2</c:v>
                </c:pt>
                <c:pt idx="2">
                  <c:v>2.25187656380317E-2</c:v>
                </c:pt>
                <c:pt idx="3">
                  <c:v>3.08590492076731E-2</c:v>
                </c:pt>
                <c:pt idx="4">
                  <c:v>5.2543786488740599E-2</c:v>
                </c:pt>
                <c:pt idx="5">
                  <c:v>3.4195162635529602E-2</c:v>
                </c:pt>
                <c:pt idx="6">
                  <c:v>1.50125104253545E-2</c:v>
                </c:pt>
                <c:pt idx="7">
                  <c:v>2.08507089241034E-2</c:v>
                </c:pt>
                <c:pt idx="8">
                  <c:v>3.6697247706422E-2</c:v>
                </c:pt>
                <c:pt idx="9">
                  <c:v>2.5854879065888198E-2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9846792"/>
        <c:axId val="169553680"/>
      </c:barChart>
      <c:catAx>
        <c:axId val="169846792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crossAx val="169553680"/>
        <c:crosses val="autoZero"/>
        <c:auto val="1"/>
        <c:lblAlgn val="ctr"/>
        <c:lblOffset val="100"/>
        <c:noMultiLvlLbl val="0"/>
      </c:catAx>
      <c:valAx>
        <c:axId val="169553680"/>
        <c:scaling>
          <c:orientation val="minMax"/>
          <c:max val="1"/>
        </c:scaling>
        <c:delete val="0"/>
        <c:axPos val="b"/>
        <c:majorGridlines/>
        <c:numFmt formatCode="0%" sourceLinked="1"/>
        <c:majorTickMark val="none"/>
        <c:minorTickMark val="none"/>
        <c:tickLblPos val="nextTo"/>
        <c:crossAx val="169846792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txPr>
    <a:bodyPr/>
    <a:lstStyle/>
    <a:p>
      <a:pPr>
        <a:defRPr>
          <a:latin typeface="+mj-lt"/>
        </a:defRPr>
      </a:pPr>
      <a:endParaRPr lang="en-US"/>
    </a:p>
  </c:txPr>
  <c:externalData r:id="rId2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275" y="0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AC2DC4-5415-48D6-AAC7-C9E899605623}" type="datetimeFigureOut">
              <a:rPr lang="en-US" smtClean="0"/>
              <a:t>10/15/2015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375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275" y="8842375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3999EF-4795-4ED0-819F-48E7174615F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51622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D8AB1433-BF8B-45C5-81D6-089F21EECCF9}" type="datetimeFigureOut">
              <a:rPr lang="en-US" smtClean="0"/>
              <a:t>10/15/2015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E6530340-F5C0-43BA-9CC1-D63E860F355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22362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530340-F5C0-43BA-9CC1-D63E860F355B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47486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530340-F5C0-43BA-9CC1-D63E860F355B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51411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F63357FC-3E72-419E-9BA6-AB67EDD5C032}" type="slidenum">
              <a:rPr lang="en-US" altLang="en-US"/>
              <a:pPr/>
              <a:t>20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661956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Teachers created concept maps towards the end of the process to visualize how different core ideas grew in complexity from Kindergarten to high school and where we could have gaps.</a:t>
            </a:r>
          </a:p>
          <a:p>
            <a:endParaRPr lang="en-US" altLang="en-US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BA2601F6-8F00-413A-A9E7-8311D0AF0B64}" type="slidenum">
              <a:rPr lang="en-US" altLang="en-US"/>
              <a:pPr/>
              <a:t>21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197868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Percent recommending changes in content, wording, or sequence</a:t>
            </a:r>
          </a:p>
          <a:p>
            <a:endParaRPr lang="en-US" altLang="en-US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98581A76-B023-4AFC-A3D0-9DEC0A8C4C29}" type="slidenum">
              <a:rPr lang="en-US" altLang="en-US"/>
              <a:pPr/>
              <a:t>23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827808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Teachers were divided into 10 groups between 2 rooms. This setup allowed each group to have an adequate amount of working space and privacy. </a:t>
            </a:r>
          </a:p>
          <a:p>
            <a:endParaRPr lang="en-US" altLang="en-US" smtClean="0"/>
          </a:p>
          <a:p>
            <a:endParaRPr lang="en-US" altLang="en-US" smtClean="0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8036C8B5-497D-4150-8614-D67EDD757234}" type="slidenum">
              <a:rPr lang="en-US" altLang="en-US"/>
              <a:pPr/>
              <a:t>30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450431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Example- if 3</a:t>
            </a:r>
            <a:r>
              <a:rPr lang="en-US" altLang="en-US" baseline="30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rd</a:t>
            </a: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grade decides the branches AND the levels of government are too difficult for 3</a:t>
            </a:r>
            <a:r>
              <a:rPr lang="en-US" altLang="en-US" baseline="30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rd</a:t>
            </a: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graders, we cannot just delete and not teach that information.  It has to be included at another grade level.  </a:t>
            </a:r>
          </a:p>
          <a:p>
            <a:endParaRPr lang="en-US" altLang="en-US" smtClean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C3D8CE70-E0D1-4DA1-8154-2C98E225AADB}" type="slidenum">
              <a:rPr lang="en-US" altLang="en-US"/>
              <a:pPr/>
              <a:t>31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78572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www.gadoe.org/" TargetMode="Externa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www.gadoe.org/" TargetMode="Externa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www.gadoe.org/" TargetMode="Externa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www.gadoe.org/" TargetMode="Externa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www.gadoe.org/" TargetMode="Externa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www.gadoe.org/" TargetMode="Externa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www.gadoe.org/" TargetMode="Externa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adoe.org/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www.gadoe.org/" TargetMode="Externa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www.gadoe.org/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26400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9105" y="1434648"/>
            <a:ext cx="8856454" cy="453756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6314359"/>
            <a:ext cx="9144000" cy="47542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E6B3C085-7E90-4143-A748-9EA86515BEEC}" type="datetime1">
              <a:rPr lang="en-US" smtClean="0"/>
              <a:t>10/15/2015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2014-2015 Georgia Milestones Preliminary State Results </a:t>
            </a: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B63E4CEF-BB1E-48C7-AE93-F39F6AA99AD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 flipV="1">
            <a:off x="-16415" y="6236140"/>
            <a:ext cx="9160416" cy="51907"/>
          </a:xfrm>
          <a:prstGeom prst="rect">
            <a:avLst/>
          </a:prstGeom>
          <a:solidFill>
            <a:srgbClr val="EC02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0" y="0"/>
            <a:ext cx="9144000" cy="102586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442"/>
            <a:ext cx="1978056" cy="1052325"/>
          </a:xfrm>
          <a:prstGeom prst="rect">
            <a:avLst/>
          </a:prstGeom>
        </p:spPr>
      </p:pic>
      <p:sp>
        <p:nvSpPr>
          <p:cNvPr id="15" name="Date Placeholder 3"/>
          <p:cNvSpPr txBox="1">
            <a:spLocks/>
          </p:cNvSpPr>
          <p:nvPr userDrawn="1"/>
        </p:nvSpPr>
        <p:spPr>
          <a:xfrm>
            <a:off x="3157025" y="213626"/>
            <a:ext cx="5878691" cy="6445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00" b="1" dirty="0" smtClean="0">
                <a:solidFill>
                  <a:schemeClr val="bg1"/>
                </a:solidFill>
              </a:rPr>
              <a:t>Richard</a:t>
            </a:r>
            <a:r>
              <a:rPr lang="en-US" sz="1400" b="1" baseline="0" dirty="0" smtClean="0">
                <a:solidFill>
                  <a:schemeClr val="bg1"/>
                </a:solidFill>
              </a:rPr>
              <a:t> Woods, Georgia’s School Superintendent</a:t>
            </a:r>
          </a:p>
          <a:p>
            <a:pPr algn="r"/>
            <a:r>
              <a:rPr lang="en-US" sz="1200" b="1" i="1" u="none" baseline="0" dirty="0" smtClean="0">
                <a:solidFill>
                  <a:schemeClr val="bg1"/>
                </a:solidFill>
              </a:rPr>
              <a:t>“Educating Georgia’s Future”</a:t>
            </a:r>
          </a:p>
          <a:p>
            <a:pPr algn="r"/>
            <a:r>
              <a:rPr lang="en-US" sz="1200" b="1" baseline="0" dirty="0" smtClean="0">
                <a:solidFill>
                  <a:schemeClr val="bg1"/>
                </a:solidFill>
                <a:hlinkClick r:id="rId4"/>
              </a:rPr>
              <a:t>gadoe.org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16" name="Rectangle 15"/>
          <p:cNvSpPr/>
          <p:nvPr userDrawn="1"/>
        </p:nvSpPr>
        <p:spPr>
          <a:xfrm flipV="1">
            <a:off x="1" y="1042277"/>
            <a:ext cx="9144000" cy="45719"/>
          </a:xfrm>
          <a:prstGeom prst="rect">
            <a:avLst/>
          </a:prstGeom>
          <a:solidFill>
            <a:srgbClr val="EC02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38130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9105" y="1434648"/>
            <a:ext cx="8856454" cy="453756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6314359"/>
            <a:ext cx="9144000" cy="47542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D623E40D-CBF5-4C31-9CDE-351071DC20F2}" type="datetime1">
              <a:rPr lang="en-US" smtClean="0"/>
              <a:t>10/15/2015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2014-2015 Georgia Milestones Preliminary State Results </a:t>
            </a: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B63E4CEF-BB1E-48C7-AE93-F39F6AA99AD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 flipV="1">
            <a:off x="-16415" y="6236140"/>
            <a:ext cx="9160416" cy="51907"/>
          </a:xfrm>
          <a:prstGeom prst="rect">
            <a:avLst/>
          </a:prstGeom>
          <a:solidFill>
            <a:srgbClr val="EC02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613"/>
          <a:stretch/>
        </p:blipFill>
        <p:spPr>
          <a:xfrm>
            <a:off x="6920613" y="50571"/>
            <a:ext cx="2212566" cy="946227"/>
          </a:xfrm>
          <a:prstGeom prst="rect">
            <a:avLst/>
          </a:prstGeom>
        </p:spPr>
      </p:pic>
      <p:sp>
        <p:nvSpPr>
          <p:cNvPr id="15" name="Date Placeholder 3"/>
          <p:cNvSpPr txBox="1">
            <a:spLocks/>
          </p:cNvSpPr>
          <p:nvPr userDrawn="1"/>
        </p:nvSpPr>
        <p:spPr>
          <a:xfrm>
            <a:off x="7055141" y="1019660"/>
            <a:ext cx="2078037" cy="6445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Richard</a:t>
            </a:r>
            <a:r>
              <a:rPr lang="en-US" sz="1000" b="1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Woods, </a:t>
            </a:r>
          </a:p>
          <a:p>
            <a:pPr algn="r"/>
            <a:r>
              <a:rPr lang="en-US" sz="1000" b="1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Georgia’s School Superintendent</a:t>
            </a:r>
          </a:p>
          <a:p>
            <a:pPr algn="r"/>
            <a:r>
              <a:rPr lang="en-US" sz="1000" b="1" i="1" u="none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“Educating Georgia’s Future”</a:t>
            </a:r>
          </a:p>
          <a:p>
            <a:pPr algn="r"/>
            <a:r>
              <a:rPr lang="en-US" sz="1000" b="1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hlinkClick r:id="rId4"/>
              </a:rPr>
              <a:t>gadoe.org</a:t>
            </a:r>
            <a:endParaRPr lang="en-US" sz="1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3607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26400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9105" y="1434648"/>
            <a:ext cx="8856454" cy="4537566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6314359"/>
            <a:ext cx="9144000" cy="47542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0E867A62-73AE-4DB9-B354-BEDC30BEC62F}" type="datetime1">
              <a:rPr lang="en-US" smtClean="0"/>
              <a:t>10/15/2015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2014-2015 Georgia Milestones Preliminary State Results </a:t>
            </a: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B63E4CEF-BB1E-48C7-AE93-F39F6AA99AD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 flipV="1">
            <a:off x="-16415" y="6236140"/>
            <a:ext cx="9160416" cy="51907"/>
          </a:xfrm>
          <a:prstGeom prst="rect">
            <a:avLst/>
          </a:prstGeom>
          <a:solidFill>
            <a:srgbClr val="EC02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51268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9105" y="1434648"/>
            <a:ext cx="8856454" cy="453756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6314359"/>
            <a:ext cx="9144000" cy="47542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53DDDF91-71E1-4836-8C93-A250022F61B9}" type="datetime1">
              <a:rPr lang="en-US" smtClean="0"/>
              <a:t>10/15/2015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2014-2015 Georgia Milestones Preliminary State Results </a:t>
            </a: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B63E4CEF-BB1E-48C7-AE93-F39F6AA99AD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 flipV="1">
            <a:off x="-16415" y="6236140"/>
            <a:ext cx="9160416" cy="51907"/>
          </a:xfrm>
          <a:prstGeom prst="rect">
            <a:avLst/>
          </a:prstGeom>
          <a:solidFill>
            <a:srgbClr val="EC02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613"/>
          <a:stretch/>
        </p:blipFill>
        <p:spPr>
          <a:xfrm>
            <a:off x="6920613" y="50571"/>
            <a:ext cx="2212566" cy="946227"/>
          </a:xfrm>
          <a:prstGeom prst="rect">
            <a:avLst/>
          </a:prstGeom>
        </p:spPr>
      </p:pic>
      <p:sp>
        <p:nvSpPr>
          <p:cNvPr id="17" name="Date Placeholder 3"/>
          <p:cNvSpPr txBox="1">
            <a:spLocks/>
          </p:cNvSpPr>
          <p:nvPr userDrawn="1"/>
        </p:nvSpPr>
        <p:spPr>
          <a:xfrm>
            <a:off x="7206143" y="1019660"/>
            <a:ext cx="1927035" cy="6445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Richard</a:t>
            </a:r>
            <a:r>
              <a:rPr lang="en-US" sz="1000" b="1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Woods, </a:t>
            </a:r>
          </a:p>
          <a:p>
            <a:pPr algn="r"/>
            <a:r>
              <a:rPr lang="en-US" sz="1000" b="1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Georgia’s School Superintendent</a:t>
            </a:r>
          </a:p>
          <a:p>
            <a:pPr algn="r"/>
            <a:r>
              <a:rPr lang="en-US" sz="1000" b="1" i="1" u="none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“Educating Georgia’s Future”</a:t>
            </a:r>
          </a:p>
          <a:p>
            <a:pPr algn="r"/>
            <a:r>
              <a:rPr lang="en-US" sz="1000" b="1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hlinkClick r:id="rId4"/>
              </a:rPr>
              <a:t>gadoe.org</a:t>
            </a:r>
            <a:endParaRPr lang="en-US" sz="1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20405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26400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9105" y="1434648"/>
            <a:ext cx="8856454" cy="453756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6314359"/>
            <a:ext cx="9144000" cy="47542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D35D6D0E-4749-4F06-9E98-F2C8AF36CB8A}" type="datetime1">
              <a:rPr lang="en-US" smtClean="0"/>
              <a:t>10/15/2015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2014-2015 Georgia Milestones Preliminary State Results </a:t>
            </a: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B63E4CEF-BB1E-48C7-AE93-F39F6AA99AD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 flipV="1">
            <a:off x="-16415" y="6236140"/>
            <a:ext cx="9160416" cy="51907"/>
          </a:xfrm>
          <a:prstGeom prst="rect">
            <a:avLst/>
          </a:prstGeom>
          <a:solidFill>
            <a:srgbClr val="EC02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0" y="0"/>
            <a:ext cx="9144000" cy="102586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442"/>
            <a:ext cx="1978056" cy="1052325"/>
          </a:xfrm>
          <a:prstGeom prst="rect">
            <a:avLst/>
          </a:prstGeom>
        </p:spPr>
      </p:pic>
      <p:sp>
        <p:nvSpPr>
          <p:cNvPr id="15" name="Date Placeholder 3"/>
          <p:cNvSpPr txBox="1">
            <a:spLocks/>
          </p:cNvSpPr>
          <p:nvPr userDrawn="1"/>
        </p:nvSpPr>
        <p:spPr>
          <a:xfrm>
            <a:off x="3157025" y="213626"/>
            <a:ext cx="5878691" cy="6445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00" b="1" dirty="0" smtClean="0">
                <a:solidFill>
                  <a:schemeClr val="bg1"/>
                </a:solidFill>
              </a:rPr>
              <a:t>Richard</a:t>
            </a:r>
            <a:r>
              <a:rPr lang="en-US" sz="1400" b="1" baseline="0" dirty="0" smtClean="0">
                <a:solidFill>
                  <a:schemeClr val="bg1"/>
                </a:solidFill>
              </a:rPr>
              <a:t> Woods, Georgia’s School Superintendent</a:t>
            </a:r>
          </a:p>
          <a:p>
            <a:pPr algn="r"/>
            <a:r>
              <a:rPr lang="en-US" sz="1200" b="1" i="1" u="none" baseline="0" dirty="0" smtClean="0">
                <a:solidFill>
                  <a:schemeClr val="bg1"/>
                </a:solidFill>
              </a:rPr>
              <a:t>“Educating Georgia’s Future”</a:t>
            </a:r>
          </a:p>
          <a:p>
            <a:pPr algn="r"/>
            <a:r>
              <a:rPr lang="en-US" sz="1200" b="1" baseline="0" dirty="0" smtClean="0">
                <a:solidFill>
                  <a:schemeClr val="bg1"/>
                </a:solidFill>
                <a:hlinkClick r:id="rId4"/>
              </a:rPr>
              <a:t>gadoe.org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16" name="Rectangle 15"/>
          <p:cNvSpPr/>
          <p:nvPr userDrawn="1"/>
        </p:nvSpPr>
        <p:spPr>
          <a:xfrm flipV="1">
            <a:off x="1" y="1042277"/>
            <a:ext cx="9144000" cy="45719"/>
          </a:xfrm>
          <a:prstGeom prst="rect">
            <a:avLst/>
          </a:prstGeom>
          <a:solidFill>
            <a:srgbClr val="EC02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42314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9105" y="1434648"/>
            <a:ext cx="8856454" cy="453756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6314359"/>
            <a:ext cx="9144000" cy="47542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21317CFA-43AE-4229-B7F0-D37E1ADD72E1}" type="datetime1">
              <a:rPr lang="en-US" smtClean="0"/>
              <a:t>10/15/2015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2014-2015 Georgia Milestones Preliminary State Results 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B63E4CEF-BB1E-48C7-AE93-F39F6AA99AD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Rectangle 12"/>
          <p:cNvSpPr/>
          <p:nvPr userDrawn="1"/>
        </p:nvSpPr>
        <p:spPr>
          <a:xfrm flipV="1">
            <a:off x="-16415" y="6236140"/>
            <a:ext cx="9160416" cy="51907"/>
          </a:xfrm>
          <a:prstGeom prst="rect">
            <a:avLst/>
          </a:prstGeom>
          <a:solidFill>
            <a:srgbClr val="EC02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613"/>
          <a:stretch/>
        </p:blipFill>
        <p:spPr>
          <a:xfrm>
            <a:off x="6920613" y="50571"/>
            <a:ext cx="2212566" cy="946227"/>
          </a:xfrm>
          <a:prstGeom prst="rect">
            <a:avLst/>
          </a:prstGeom>
        </p:spPr>
      </p:pic>
      <p:sp>
        <p:nvSpPr>
          <p:cNvPr id="18" name="Date Placeholder 3"/>
          <p:cNvSpPr txBox="1">
            <a:spLocks/>
          </p:cNvSpPr>
          <p:nvPr userDrawn="1"/>
        </p:nvSpPr>
        <p:spPr>
          <a:xfrm>
            <a:off x="7105475" y="1019660"/>
            <a:ext cx="2027703" cy="6445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Richard</a:t>
            </a:r>
            <a:r>
              <a:rPr lang="en-US" sz="1000" b="1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Woods, </a:t>
            </a:r>
          </a:p>
          <a:p>
            <a:pPr algn="r"/>
            <a:r>
              <a:rPr lang="en-US" sz="1000" b="1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Georgia’s School Superintendent</a:t>
            </a:r>
          </a:p>
          <a:p>
            <a:pPr algn="r"/>
            <a:r>
              <a:rPr lang="en-US" sz="1000" b="1" i="1" u="none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“Educating Georgia’s Future”</a:t>
            </a:r>
          </a:p>
          <a:p>
            <a:pPr algn="r"/>
            <a:r>
              <a:rPr lang="en-US" sz="1000" b="1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hlinkClick r:id="rId4"/>
              </a:rPr>
              <a:t>gadoe.org</a:t>
            </a:r>
            <a:endParaRPr lang="en-US" sz="1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68206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9105" y="1434648"/>
            <a:ext cx="8856454" cy="453756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6290772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6314359"/>
            <a:ext cx="9144000" cy="47542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67A7E783-0B25-4739-9A44-EC26DEF71CB3}" type="datetime1">
              <a:rPr lang="en-US" smtClean="0"/>
              <a:t>10/15/2015</a:t>
            </a:fld>
            <a:endParaRPr lang="en-US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2014-2015 Georgia Milestones Preliminary State Results </a:t>
            </a:r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B63E4CEF-BB1E-48C7-AE93-F39F6AA99AD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Rectangle 14"/>
          <p:cNvSpPr/>
          <p:nvPr userDrawn="1"/>
        </p:nvSpPr>
        <p:spPr>
          <a:xfrm flipV="1">
            <a:off x="-16415" y="6236140"/>
            <a:ext cx="9160416" cy="51907"/>
          </a:xfrm>
          <a:prstGeom prst="rect">
            <a:avLst/>
          </a:prstGeom>
          <a:solidFill>
            <a:srgbClr val="EC02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613"/>
          <a:stretch/>
        </p:blipFill>
        <p:spPr>
          <a:xfrm>
            <a:off x="6920613" y="50571"/>
            <a:ext cx="2212566" cy="946227"/>
          </a:xfrm>
          <a:prstGeom prst="rect">
            <a:avLst/>
          </a:prstGeom>
        </p:spPr>
      </p:pic>
      <p:sp>
        <p:nvSpPr>
          <p:cNvPr id="20" name="Date Placeholder 3"/>
          <p:cNvSpPr txBox="1">
            <a:spLocks/>
          </p:cNvSpPr>
          <p:nvPr userDrawn="1"/>
        </p:nvSpPr>
        <p:spPr>
          <a:xfrm>
            <a:off x="7080308" y="1019660"/>
            <a:ext cx="2052870" cy="6445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Richard</a:t>
            </a:r>
            <a:r>
              <a:rPr lang="en-US" sz="1000" b="1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Woods, </a:t>
            </a:r>
          </a:p>
          <a:p>
            <a:pPr algn="r"/>
            <a:r>
              <a:rPr lang="en-US" sz="1000" b="1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Georgia’s School Superintendent</a:t>
            </a:r>
          </a:p>
          <a:p>
            <a:pPr algn="r"/>
            <a:r>
              <a:rPr lang="en-US" sz="1000" b="1" i="1" u="none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“Educating Georgia’s Future”</a:t>
            </a:r>
          </a:p>
          <a:p>
            <a:pPr algn="r"/>
            <a:r>
              <a:rPr lang="en-US" sz="1000" b="1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hlinkClick r:id="rId4"/>
              </a:rPr>
              <a:t>gadoe.org</a:t>
            </a:r>
            <a:endParaRPr lang="en-US" sz="1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14065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9105" y="1434648"/>
            <a:ext cx="8856454" cy="453756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6314359"/>
            <a:ext cx="9144000" cy="47542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0351B76A-77D0-4F25-AC76-4754905F9C75}" type="datetime1">
              <a:rPr lang="en-US" smtClean="0"/>
              <a:t>10/15/2015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2014-2015 Georgia Milestones Preliminary State Results 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B63E4CEF-BB1E-48C7-AE93-F39F6AA99AD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 flipV="1">
            <a:off x="-16415" y="6236140"/>
            <a:ext cx="9160416" cy="51907"/>
          </a:xfrm>
          <a:prstGeom prst="rect">
            <a:avLst/>
          </a:prstGeom>
          <a:solidFill>
            <a:srgbClr val="EC02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613"/>
          <a:stretch/>
        </p:blipFill>
        <p:spPr>
          <a:xfrm>
            <a:off x="6920613" y="50571"/>
            <a:ext cx="2212566" cy="946227"/>
          </a:xfrm>
          <a:prstGeom prst="rect">
            <a:avLst/>
          </a:prstGeom>
        </p:spPr>
      </p:pic>
      <p:sp>
        <p:nvSpPr>
          <p:cNvPr id="16" name="Date Placeholder 3"/>
          <p:cNvSpPr txBox="1">
            <a:spLocks/>
          </p:cNvSpPr>
          <p:nvPr userDrawn="1"/>
        </p:nvSpPr>
        <p:spPr>
          <a:xfrm>
            <a:off x="7063530" y="1019660"/>
            <a:ext cx="2069648" cy="6445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Richard</a:t>
            </a:r>
            <a:r>
              <a:rPr lang="en-US" sz="1000" b="1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Woods, </a:t>
            </a:r>
          </a:p>
          <a:p>
            <a:pPr algn="r"/>
            <a:r>
              <a:rPr lang="en-US" sz="1000" b="1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Georgia’s School Superintendent</a:t>
            </a:r>
          </a:p>
          <a:p>
            <a:pPr algn="r"/>
            <a:r>
              <a:rPr lang="en-US" sz="1000" b="1" i="1" u="none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“Educating Georgia’s Future”</a:t>
            </a:r>
          </a:p>
          <a:p>
            <a:pPr algn="r"/>
            <a:r>
              <a:rPr lang="en-US" sz="1000" b="1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hlinkClick r:id="rId4"/>
              </a:rPr>
              <a:t>gadoe.org</a:t>
            </a:r>
            <a:endParaRPr lang="en-US" sz="1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89185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26400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0" y="6314359"/>
            <a:ext cx="9144000" cy="47542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8889CCF7-AE72-4D1C-A72A-F1120000B9F9}" type="datetime1">
              <a:rPr lang="en-US" smtClean="0"/>
              <a:t>10/15/2015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2014-2015 Georgia Milestones Preliminary State Results 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B63E4CEF-BB1E-48C7-AE93-F39F6AA99AD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 flipV="1">
            <a:off x="-16415" y="6236140"/>
            <a:ext cx="9160416" cy="51907"/>
          </a:xfrm>
          <a:prstGeom prst="rect">
            <a:avLst/>
          </a:prstGeom>
          <a:solidFill>
            <a:srgbClr val="EC02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0"/>
            <a:ext cx="9144000" cy="102586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442"/>
            <a:ext cx="1978056" cy="1052325"/>
          </a:xfrm>
          <a:prstGeom prst="rect">
            <a:avLst/>
          </a:prstGeom>
        </p:spPr>
      </p:pic>
      <p:sp>
        <p:nvSpPr>
          <p:cNvPr id="13" name="Date Placeholder 3"/>
          <p:cNvSpPr txBox="1">
            <a:spLocks/>
          </p:cNvSpPr>
          <p:nvPr userDrawn="1"/>
        </p:nvSpPr>
        <p:spPr>
          <a:xfrm>
            <a:off x="3157025" y="213626"/>
            <a:ext cx="5878691" cy="6445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00" b="1" dirty="0" smtClean="0">
                <a:solidFill>
                  <a:schemeClr val="bg1"/>
                </a:solidFill>
              </a:rPr>
              <a:t>Richard</a:t>
            </a:r>
            <a:r>
              <a:rPr lang="en-US" sz="1400" b="1" baseline="0" dirty="0" smtClean="0">
                <a:solidFill>
                  <a:schemeClr val="bg1"/>
                </a:solidFill>
              </a:rPr>
              <a:t> Woods, Georgia’s School Superintendent</a:t>
            </a:r>
          </a:p>
          <a:p>
            <a:pPr algn="r"/>
            <a:r>
              <a:rPr lang="en-US" sz="1200" b="1" i="1" u="none" baseline="0" dirty="0" smtClean="0">
                <a:solidFill>
                  <a:schemeClr val="bg1"/>
                </a:solidFill>
              </a:rPr>
              <a:t>“Educating Georgia’s Future”</a:t>
            </a:r>
          </a:p>
          <a:p>
            <a:pPr algn="r"/>
            <a:r>
              <a:rPr lang="en-US" sz="1200" b="1" baseline="0" dirty="0" smtClean="0">
                <a:solidFill>
                  <a:schemeClr val="bg1"/>
                </a:solidFill>
                <a:hlinkClick r:id="rId3"/>
              </a:rPr>
              <a:t>gadoe.org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14" name="Rectangle 13"/>
          <p:cNvSpPr/>
          <p:nvPr userDrawn="1"/>
        </p:nvSpPr>
        <p:spPr>
          <a:xfrm flipV="1">
            <a:off x="1" y="1042277"/>
            <a:ext cx="9144000" cy="45719"/>
          </a:xfrm>
          <a:prstGeom prst="rect">
            <a:avLst/>
          </a:prstGeom>
          <a:solidFill>
            <a:srgbClr val="EC02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9105" y="1434648"/>
            <a:ext cx="8856454" cy="4537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0688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9105" y="1434648"/>
            <a:ext cx="8856454" cy="453756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664163"/>
            <a:ext cx="4629150" cy="419688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6314359"/>
            <a:ext cx="9144000" cy="47542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69AB40AB-DFCE-4841-AB86-40CBCEC0786D}" type="datetime1">
              <a:rPr lang="en-US" smtClean="0"/>
              <a:t>10/15/2015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2014-2015 Georgia Milestones Preliminary State Results 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B63E4CEF-BB1E-48C7-AE93-F39F6AA99AD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Rectangle 12"/>
          <p:cNvSpPr/>
          <p:nvPr userDrawn="1"/>
        </p:nvSpPr>
        <p:spPr>
          <a:xfrm flipV="1">
            <a:off x="-16415" y="6236140"/>
            <a:ext cx="9160416" cy="51907"/>
          </a:xfrm>
          <a:prstGeom prst="rect">
            <a:avLst/>
          </a:prstGeom>
          <a:solidFill>
            <a:srgbClr val="EC02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613"/>
          <a:stretch/>
        </p:blipFill>
        <p:spPr>
          <a:xfrm>
            <a:off x="6920613" y="50571"/>
            <a:ext cx="2212566" cy="946227"/>
          </a:xfrm>
          <a:prstGeom prst="rect">
            <a:avLst/>
          </a:prstGeom>
        </p:spPr>
      </p:pic>
      <p:sp>
        <p:nvSpPr>
          <p:cNvPr id="18" name="Date Placeholder 3"/>
          <p:cNvSpPr txBox="1">
            <a:spLocks/>
          </p:cNvSpPr>
          <p:nvPr userDrawn="1"/>
        </p:nvSpPr>
        <p:spPr>
          <a:xfrm>
            <a:off x="7063530" y="1019660"/>
            <a:ext cx="2069648" cy="6445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Richard</a:t>
            </a:r>
            <a:r>
              <a:rPr lang="en-US" sz="1000" b="1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Woods, </a:t>
            </a:r>
          </a:p>
          <a:p>
            <a:pPr algn="r"/>
            <a:r>
              <a:rPr lang="en-US" sz="1000" b="1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Georgia’s School Superintendent</a:t>
            </a:r>
          </a:p>
          <a:p>
            <a:pPr algn="r"/>
            <a:r>
              <a:rPr lang="en-US" sz="1000" b="1" i="1" u="none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“Educating Georgia’s Future”</a:t>
            </a:r>
          </a:p>
          <a:p>
            <a:pPr algn="r"/>
            <a:r>
              <a:rPr lang="en-US" sz="1000" b="1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hlinkClick r:id="rId4"/>
              </a:rPr>
              <a:t>gadoe.org</a:t>
            </a:r>
            <a:endParaRPr lang="en-US" sz="1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67145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9105" y="1434648"/>
            <a:ext cx="8856454" cy="453756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1801091"/>
            <a:ext cx="4629150" cy="4059960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6314359"/>
            <a:ext cx="9144000" cy="47542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C98EB319-CA43-41FA-B2E0-8268CCD5C5DB}" type="datetime1">
              <a:rPr lang="en-US" smtClean="0"/>
              <a:t>10/15/2015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2014-2015 Georgia Milestones Preliminary State Results 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B63E4CEF-BB1E-48C7-AE93-F39F6AA99AD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Rectangle 12"/>
          <p:cNvSpPr/>
          <p:nvPr userDrawn="1"/>
        </p:nvSpPr>
        <p:spPr>
          <a:xfrm flipV="1">
            <a:off x="-16415" y="6236140"/>
            <a:ext cx="9160416" cy="51907"/>
          </a:xfrm>
          <a:prstGeom prst="rect">
            <a:avLst/>
          </a:prstGeom>
          <a:solidFill>
            <a:srgbClr val="EC02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613"/>
          <a:stretch/>
        </p:blipFill>
        <p:spPr>
          <a:xfrm>
            <a:off x="6920613" y="50571"/>
            <a:ext cx="2212566" cy="946227"/>
          </a:xfrm>
          <a:prstGeom prst="rect">
            <a:avLst/>
          </a:prstGeom>
        </p:spPr>
      </p:pic>
      <p:sp>
        <p:nvSpPr>
          <p:cNvPr id="18" name="Date Placeholder 3"/>
          <p:cNvSpPr txBox="1">
            <a:spLocks/>
          </p:cNvSpPr>
          <p:nvPr userDrawn="1"/>
        </p:nvSpPr>
        <p:spPr>
          <a:xfrm>
            <a:off x="7080308" y="1019660"/>
            <a:ext cx="2052870" cy="6445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Richard</a:t>
            </a:r>
            <a:r>
              <a:rPr lang="en-US" sz="1000" b="1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Woods, </a:t>
            </a:r>
          </a:p>
          <a:p>
            <a:pPr algn="r"/>
            <a:r>
              <a:rPr lang="en-US" sz="1000" b="1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Georgia’s School Superintendent</a:t>
            </a:r>
          </a:p>
          <a:p>
            <a:pPr algn="r"/>
            <a:r>
              <a:rPr lang="en-US" sz="1000" b="1" i="1" u="none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“Educating Georgia’s Future”</a:t>
            </a:r>
          </a:p>
          <a:p>
            <a:pPr algn="r"/>
            <a:r>
              <a:rPr lang="en-US" sz="1000" b="1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hlinkClick r:id="rId4"/>
              </a:rPr>
              <a:t>gadoe.org</a:t>
            </a:r>
            <a:endParaRPr lang="en-US" sz="1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7385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hyperlink" Target="http://www.gadoe.org/" TargetMode="Externa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19105" y="1434648"/>
            <a:ext cx="8856454" cy="453756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314359"/>
            <a:ext cx="9144000" cy="47542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3983" y="334016"/>
            <a:ext cx="631663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6DE4B607-5E4E-49C0-9B40-F697D3D414AD}" type="datetime1">
              <a:rPr lang="en-US" smtClean="0"/>
              <a:t>10/15/2015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2014-2015 Georgia Milestones Preliminary State Results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B63E4CEF-BB1E-48C7-AE93-F39F6AA99AD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 flipV="1">
            <a:off x="-16415" y="6236140"/>
            <a:ext cx="9160416" cy="51907"/>
          </a:xfrm>
          <a:prstGeom prst="rect">
            <a:avLst/>
          </a:prstGeom>
          <a:solidFill>
            <a:srgbClr val="EC02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613"/>
          <a:stretch/>
        </p:blipFill>
        <p:spPr>
          <a:xfrm>
            <a:off x="6920613" y="50571"/>
            <a:ext cx="2212566" cy="946227"/>
          </a:xfrm>
          <a:prstGeom prst="rect">
            <a:avLst/>
          </a:prstGeom>
        </p:spPr>
      </p:pic>
      <p:sp>
        <p:nvSpPr>
          <p:cNvPr id="13" name="Date Placeholder 3"/>
          <p:cNvSpPr txBox="1">
            <a:spLocks/>
          </p:cNvSpPr>
          <p:nvPr/>
        </p:nvSpPr>
        <p:spPr>
          <a:xfrm>
            <a:off x="7172587" y="1019660"/>
            <a:ext cx="1960591" cy="6445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Richard</a:t>
            </a:r>
            <a:r>
              <a:rPr lang="en-US" sz="1000" b="1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Woods, </a:t>
            </a:r>
          </a:p>
          <a:p>
            <a:pPr algn="r"/>
            <a:r>
              <a:rPr lang="en-US" sz="1000" b="1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Georgia’s School Superintendent</a:t>
            </a:r>
          </a:p>
          <a:p>
            <a:pPr algn="r"/>
            <a:r>
              <a:rPr lang="en-US" sz="1000" b="1" i="1" u="none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“Educating Georgia’s Future”</a:t>
            </a:r>
          </a:p>
          <a:p>
            <a:pPr algn="r"/>
            <a:r>
              <a:rPr lang="en-US" sz="1000" b="1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hlinkClick r:id="rId15"/>
              </a:rPr>
              <a:t>gadoe.org</a:t>
            </a:r>
            <a:endParaRPr lang="en-US" sz="1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998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 Rounded MT Bold" panose="020F070403050403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9.png"/><Relationship Id="rId4" Type="http://schemas.openxmlformats.org/officeDocument/2006/relationships/oleObject" Target="../embeddings/Microsoft_Excel_97-2003_Worksheet1.xls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1.png"/><Relationship Id="rId4" Type="http://schemas.openxmlformats.org/officeDocument/2006/relationships/oleObject" Target="../embeddings/Microsoft_Excel_97-2003_Worksheet2.xls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2.png"/><Relationship Id="rId4" Type="http://schemas.openxmlformats.org/officeDocument/2006/relationships/oleObject" Target="../embeddings/Microsoft_Excel_97-2003_Worksheet3.xls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gadoe.org/Curriculum-Instruction-and-Assessment/Accountability/Pages/default.aspx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4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 smtClean="0">
                <a:solidFill>
                  <a:srgbClr val="0000FF"/>
                </a:solidFill>
              </a:rPr>
              <a:t>Assessment &amp; Accountability Update</a:t>
            </a: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994287" y="4152644"/>
            <a:ext cx="7155426" cy="1655762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Melissa Fincher, Ph.D.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Deputy Superintendent for Assessment &amp; Accountability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1377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06" y="102004"/>
            <a:ext cx="6316630" cy="1325563"/>
          </a:xfrm>
        </p:spPr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CCRPI Update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67506" y="1427567"/>
            <a:ext cx="7886700" cy="470027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In the works…..</a:t>
            </a:r>
          </a:p>
          <a:p>
            <a:r>
              <a:rPr lang="en-US" dirty="0" smtClean="0"/>
              <a:t>Improve communications </a:t>
            </a:r>
          </a:p>
          <a:p>
            <a:pPr lvl="1">
              <a:buFont typeface="Arial Black" panose="020B0A04020102020204" pitchFamily="34" charset="0"/>
              <a:buChar char="–"/>
            </a:pPr>
            <a:r>
              <a:rPr lang="en-US" dirty="0" smtClean="0"/>
              <a:t>District Accountability Point of Contact</a:t>
            </a:r>
          </a:p>
          <a:p>
            <a:pPr lvl="1">
              <a:buFont typeface="Arial Black" panose="020B0A04020102020204" pitchFamily="34" charset="0"/>
              <a:buChar char="–"/>
            </a:pPr>
            <a:r>
              <a:rPr lang="en-US" dirty="0" smtClean="0"/>
              <a:t>Additional informational webinars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dirty="0" smtClean="0"/>
              <a:t>Prior to applications opening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dirty="0" smtClean="0"/>
              <a:t>Understanding data calculations and uses 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dirty="0" smtClean="0"/>
              <a:t>Best practices – which indicators yield highest returns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dirty="0" smtClean="0"/>
              <a:t>Identification and exit criteria for Priority and Focus Schools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dirty="0" smtClean="0"/>
              <a:t>Informal Q and A’s</a:t>
            </a:r>
          </a:p>
          <a:p>
            <a:r>
              <a:rPr lang="en-US" dirty="0" smtClean="0"/>
              <a:t>Publish annual CCRPI </a:t>
            </a:r>
            <a:r>
              <a:rPr lang="en-US" dirty="0"/>
              <a:t>c</a:t>
            </a:r>
            <a:r>
              <a:rPr lang="en-US" dirty="0" smtClean="0"/>
              <a:t>alendar</a:t>
            </a:r>
          </a:p>
          <a:p>
            <a:pPr lvl="1">
              <a:buFont typeface="Arial Black" panose="020B0A04020102020204" pitchFamily="34" charset="0"/>
              <a:buChar char="–"/>
            </a:pPr>
            <a:r>
              <a:rPr lang="en-US" dirty="0" smtClean="0"/>
              <a:t>Key dates for application opening and closing</a:t>
            </a:r>
          </a:p>
          <a:p>
            <a:pPr lvl="1">
              <a:buFont typeface="Arial Black" panose="020B0A04020102020204" pitchFamily="34" charset="0"/>
              <a:buChar char="–"/>
            </a:pPr>
            <a:r>
              <a:rPr lang="en-US" dirty="0" smtClean="0"/>
              <a:t>Dates for releases to </a:t>
            </a:r>
            <a:r>
              <a:rPr lang="en-US" dirty="0" err="1" smtClean="0"/>
              <a:t>MyGaDOE</a:t>
            </a:r>
            <a:r>
              <a:rPr lang="en-US" dirty="0" smtClean="0"/>
              <a:t> portal and public</a:t>
            </a:r>
          </a:p>
          <a:p>
            <a:pPr lvl="1">
              <a:buFont typeface="Arial Black" panose="020B0A04020102020204" pitchFamily="34" charset="0"/>
              <a:buChar char="–"/>
            </a:pPr>
            <a:r>
              <a:rPr lang="en-US" dirty="0" smtClean="0"/>
              <a:t>Priority and Focus School exit calculations and status</a:t>
            </a:r>
          </a:p>
        </p:txBody>
      </p:sp>
    </p:spTree>
    <p:extLst>
      <p:ext uri="{BB962C8B-B14F-4D97-AF65-F5344CB8AC3E}">
        <p14:creationId xmlns:p14="http://schemas.microsoft.com/office/powerpoint/2010/main" val="2593570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204788" y="2128838"/>
            <a:ext cx="8789987" cy="356235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alt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540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Curriculum and Instruction</a:t>
            </a:r>
            <a:br>
              <a:rPr lang="en-US" altLang="en-US" sz="540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540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Update</a:t>
            </a:r>
            <a:r>
              <a:rPr lang="en-US" altLang="en-US" sz="360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en-US" sz="360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October 15, 2015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4294967295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024CE608-5165-4EAF-A2E5-990C2B610D82}" type="datetime1">
              <a:rPr lang="en-US" smtClean="0"/>
              <a:pPr>
                <a:defRPr/>
              </a:pPr>
              <a:t>10/15/2015</a:t>
            </a:fld>
            <a:endParaRPr lang="en-US" dirty="0"/>
          </a:p>
        </p:txBody>
      </p:sp>
      <p:sp>
        <p:nvSpPr>
          <p:cNvPr id="14340" name="Slide Number Placeholder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457950" y="6356350"/>
            <a:ext cx="20574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E8E73FA7-D7FC-4A44-9A00-9A7024262AC5}" type="slidenum">
              <a:rPr lang="en-US" altLang="en-US" sz="1200">
                <a:solidFill>
                  <a:schemeClr val="bg1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11</a:t>
            </a:fld>
            <a:endParaRPr lang="en-US" altLang="en-US" sz="12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6145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ctrTitle"/>
          </p:nvPr>
        </p:nvSpPr>
        <p:spPr>
          <a:xfrm>
            <a:off x="477838" y="-1609725"/>
            <a:ext cx="7956550" cy="5703888"/>
          </a:xfrm>
        </p:spPr>
        <p:txBody>
          <a:bodyPr/>
          <a:lstStyle/>
          <a:p>
            <a:r>
              <a:rPr lang="en-US" altLang="en-US" sz="480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Science and Social Studies</a:t>
            </a:r>
            <a:br>
              <a:rPr lang="en-US" altLang="en-US" sz="480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480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Revision Process</a:t>
            </a:r>
            <a:endParaRPr lang="en-US" altLang="en-US" sz="480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4294967295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BFB42E7E-30D6-4A40-B882-90F1645322C3}" type="datetime1">
              <a:rPr lang="en-US" smtClean="0"/>
              <a:pPr>
                <a:defRPr/>
              </a:pPr>
              <a:t>10/15/2015</a:t>
            </a:fld>
            <a:endParaRPr lang="en-US" dirty="0"/>
          </a:p>
        </p:txBody>
      </p:sp>
      <p:sp>
        <p:nvSpPr>
          <p:cNvPr id="15364" name="Slide Number Placeholder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457950" y="6356350"/>
            <a:ext cx="20574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223AE099-F1C9-40D9-80A9-722C36558F64}" type="slidenum">
              <a:rPr lang="en-US" altLang="en-US" sz="1200">
                <a:solidFill>
                  <a:schemeClr val="bg1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12</a:t>
            </a:fld>
            <a:endParaRPr lang="en-US" altLang="en-US" sz="12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97375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246063" y="493713"/>
            <a:ext cx="6615112" cy="869950"/>
          </a:xfrm>
        </p:spPr>
        <p:txBody>
          <a:bodyPr/>
          <a:lstStyle/>
          <a:p>
            <a:pPr algn="ctr"/>
            <a:r>
              <a:rPr lang="en-US" altLang="en-US" sz="400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Educator Survey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412750" y="1952625"/>
            <a:ext cx="8731250" cy="3897313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altLang="en-US" sz="4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Open April 16 - June 15, 2015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altLang="en-US" sz="44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en-US" sz="4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Total respondents: 18,268 </a:t>
            </a:r>
          </a:p>
          <a:p>
            <a:pPr lvl="1"/>
            <a:r>
              <a:rPr lang="en-US" altLang="en-US" sz="4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9,237 science </a:t>
            </a:r>
          </a:p>
          <a:p>
            <a:pPr lvl="1"/>
            <a:r>
              <a:rPr lang="en-US" altLang="en-US" sz="4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9,031 social studies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altLang="en-US" sz="24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4294967295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3326D12-34F3-4A3A-80FC-AEF62731EC1F}" type="datetime1">
              <a:rPr lang="en-US" smtClean="0"/>
              <a:pPr>
                <a:defRPr/>
              </a:pPr>
              <a:t>10/15/2015</a:t>
            </a:fld>
            <a:endParaRPr lang="en-US" dirty="0"/>
          </a:p>
        </p:txBody>
      </p:sp>
      <p:sp>
        <p:nvSpPr>
          <p:cNvPr id="16389" name="Slide Number Placeholder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457950" y="6356350"/>
            <a:ext cx="20574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CE44D296-59FA-41B5-8380-A5C433CA3F57}" type="slidenum">
              <a:rPr lang="en-US" altLang="en-US" sz="1200">
                <a:solidFill>
                  <a:schemeClr val="bg1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13</a:t>
            </a:fld>
            <a:endParaRPr lang="en-US" altLang="en-US" sz="12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9901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136525" y="531813"/>
            <a:ext cx="6615113" cy="869950"/>
          </a:xfrm>
        </p:spPr>
        <p:txBody>
          <a:bodyPr/>
          <a:lstStyle/>
          <a:p>
            <a:pPr algn="ctr"/>
            <a:r>
              <a:rPr lang="en-US" altLang="en-US" sz="400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Educator Survey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136525" y="1541463"/>
            <a:ext cx="8731250" cy="4586287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  <a:defRPr/>
            </a:pPr>
            <a:endParaRPr lang="en-US" alt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  <a:defRPr/>
            </a:pPr>
            <a:r>
              <a:rPr lang="en-US" alt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Quantitative feedback: </a:t>
            </a:r>
          </a:p>
          <a:p>
            <a:pPr lvl="1">
              <a:lnSpc>
                <a:spcPct val="100000"/>
              </a:lnSpc>
              <a:defRPr/>
            </a:pP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content, wording, or sequence of standards &amp; elements</a:t>
            </a:r>
          </a:p>
          <a:p>
            <a:pPr lvl="1">
              <a:lnSpc>
                <a:spcPct val="100000"/>
              </a:lnSpc>
              <a:defRPr/>
            </a:pP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rofessional learning preferences</a:t>
            </a: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  <a:defRPr/>
            </a:pPr>
            <a:endParaRPr lang="en-US" altLang="en-US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  <a:defRPr/>
            </a:pPr>
            <a:r>
              <a:rPr lang="en-US" alt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Qualitative feedback: recommendations</a:t>
            </a:r>
          </a:p>
          <a:p>
            <a:pPr>
              <a:lnSpc>
                <a:spcPct val="100000"/>
              </a:lnSpc>
              <a:defRPr/>
            </a:pP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defRPr/>
            </a:pPr>
            <a:endParaRPr lang="en-US" alt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4294967295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3326D12-34F3-4A3A-80FC-AEF62731EC1F}" type="datetime1">
              <a:rPr lang="en-US" smtClean="0"/>
              <a:pPr>
                <a:defRPr/>
              </a:pPr>
              <a:t>10/15/2015</a:t>
            </a:fld>
            <a:endParaRPr lang="en-US" dirty="0"/>
          </a:p>
        </p:txBody>
      </p:sp>
      <p:sp>
        <p:nvSpPr>
          <p:cNvPr id="17413" name="Slide Number Placeholder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457950" y="6356350"/>
            <a:ext cx="20574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2A0835BC-941C-4BEA-B6A2-D3D205338ECB}" type="slidenum">
              <a:rPr lang="en-US" altLang="en-US" sz="1200">
                <a:solidFill>
                  <a:schemeClr val="bg1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14</a:t>
            </a:fld>
            <a:endParaRPr lang="en-US" altLang="en-US" sz="12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416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508000" y="455613"/>
            <a:ext cx="6316663" cy="1325562"/>
          </a:xfrm>
        </p:spPr>
        <p:txBody>
          <a:bodyPr/>
          <a:lstStyle/>
          <a:p>
            <a:pPr algn="ctr"/>
            <a:r>
              <a:rPr lang="en-US" altLang="en-US" sz="400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Stakeholder Survey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230188" y="1390650"/>
            <a:ext cx="8794750" cy="4624388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Open August 10 - September 15, 2015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alt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Total respondents: 2,013 </a:t>
            </a:r>
          </a:p>
          <a:p>
            <a:pPr>
              <a:defRPr/>
            </a:pP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1,044 (51.9%) included comments</a:t>
            </a:r>
          </a:p>
          <a:p>
            <a:pPr>
              <a:defRPr/>
            </a:pPr>
            <a:endParaRPr lang="en-US" alt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eparate surveys for each grade level or course for each content area </a:t>
            </a:r>
          </a:p>
          <a:p>
            <a:pPr>
              <a:defRPr/>
            </a:pP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Most respondents were Georgia educators, parents, and students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4294967295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3326D12-34F3-4A3A-80FC-AEF62731EC1F}" type="datetime1">
              <a:rPr lang="en-US" smtClean="0"/>
              <a:pPr>
                <a:defRPr/>
              </a:pPr>
              <a:t>10/15/2015</a:t>
            </a:fld>
            <a:endParaRPr lang="en-US" dirty="0"/>
          </a:p>
        </p:txBody>
      </p:sp>
      <p:sp>
        <p:nvSpPr>
          <p:cNvPr id="18437" name="Slide Number Placeholder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457950" y="6356350"/>
            <a:ext cx="20574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1108E6D3-F7C7-4E04-823A-3306A80C7694}" type="slidenum">
              <a:rPr lang="en-US" altLang="en-US" sz="1200">
                <a:solidFill>
                  <a:schemeClr val="bg1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15</a:t>
            </a:fld>
            <a:endParaRPr lang="en-US" altLang="en-US" sz="12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3770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230188" y="487363"/>
            <a:ext cx="6938962" cy="941387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en-US" sz="400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Science and Social Studies </a:t>
            </a:r>
            <a:br>
              <a:rPr lang="en-US" altLang="en-US" sz="400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400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Projected Timeline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7800" y="1760538"/>
            <a:ext cx="8788400" cy="4271962"/>
          </a:xfrm>
        </p:spPr>
        <p:txBody>
          <a:bodyPr>
            <a:normAutofit lnSpcReduction="10000"/>
          </a:bodyPr>
          <a:lstStyle/>
          <a:p>
            <a:pPr>
              <a:buFont typeface="Arial" charset="0"/>
              <a:buChar char="•"/>
              <a:defRPr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October 2015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>
              <a:buFont typeface="Arial" charset="0"/>
              <a:buChar char="•"/>
              <a:defRPr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Working Committees use survey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nalysis to guide revision </a:t>
            </a:r>
          </a:p>
          <a:p>
            <a:pPr>
              <a:buFont typeface="Arial" charset="0"/>
              <a:buChar char="•"/>
              <a:defRPr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November 2015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lvl="1">
              <a:buFont typeface="Arial" charset="0"/>
              <a:buChar char="•"/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Advisory Committees review recommendations of Working Committees </a:t>
            </a:r>
          </a:p>
          <a:p>
            <a:pPr lvl="1">
              <a:buFont typeface="Arial" charset="0"/>
              <a:buChar char="•"/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Academic Review Committees review recommendations of Advisory Committees</a:t>
            </a:r>
          </a:p>
          <a:p>
            <a:pPr>
              <a:buFont typeface="Arial" charset="0"/>
              <a:buChar char="•"/>
              <a:defRPr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January 2016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Draft revisions submitted to SBOE for approval to post for 60 days for public review/comment</a:t>
            </a:r>
          </a:p>
          <a:p>
            <a:pPr>
              <a:buFont typeface="Arial" charset="0"/>
              <a:buChar char="•"/>
              <a:defRPr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April 2016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Draft standards submitted to SBOE for review and consideration for approval</a:t>
            </a:r>
          </a:p>
          <a:p>
            <a:pPr marL="0" indent="0">
              <a:buFont typeface="Arial" charset="0"/>
              <a:buNone/>
              <a:defRPr/>
            </a:pPr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4294967295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7B99464-FD93-4DEB-B230-47A4171FA348}" type="datetime1">
              <a:rPr lang="en-US" smtClean="0"/>
              <a:pPr>
                <a:defRPr/>
              </a:pPr>
              <a:t>10/15/2015</a:t>
            </a:fld>
            <a:endParaRPr lang="en-US" dirty="0"/>
          </a:p>
        </p:txBody>
      </p:sp>
      <p:sp>
        <p:nvSpPr>
          <p:cNvPr id="19461" name="Slide Number Placeholder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457950" y="6356350"/>
            <a:ext cx="20574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D83066E9-945B-4E16-8B32-65AC67BA99AE}" type="slidenum">
              <a:rPr lang="en-US" altLang="en-US" sz="1200">
                <a:solidFill>
                  <a:schemeClr val="bg1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16</a:t>
            </a:fld>
            <a:endParaRPr lang="en-US" altLang="en-US" sz="12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9217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122238" y="377825"/>
            <a:ext cx="6867525" cy="1000125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en-US" sz="400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Science and Social Studies </a:t>
            </a:r>
            <a:br>
              <a:rPr lang="en-US" altLang="en-US" sz="400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400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Projected Timeline</a:t>
            </a:r>
            <a:endParaRPr lang="en-US" altLang="en-US" sz="4000" smtClean="0"/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136525" y="1890713"/>
            <a:ext cx="8832850" cy="4086225"/>
          </a:xfrm>
        </p:spPr>
        <p:txBody>
          <a:bodyPr/>
          <a:lstStyle/>
          <a:p>
            <a:r>
              <a:rPr lang="en-US" altLang="en-US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April 2016</a:t>
            </a:r>
            <a:r>
              <a:rPr lang="en-US" alt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 Pending SBOE approval, initial communication and resource development  </a:t>
            </a:r>
          </a:p>
          <a:p>
            <a:r>
              <a:rPr lang="en-US" altLang="en-US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May - December 2016</a:t>
            </a:r>
            <a:r>
              <a:rPr lang="en-US" alt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Initial professional learning; Current resources revised and new resources developed to tag for SLDS </a:t>
            </a:r>
          </a:p>
          <a:p>
            <a:r>
              <a:rPr lang="en-US" altLang="en-US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January - May 2017</a:t>
            </a:r>
            <a:r>
              <a:rPr lang="en-US" alt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Professional learning; New resources developed, tagged, and loaded into the SLDS; Field Test of assessment items</a:t>
            </a:r>
          </a:p>
          <a:p>
            <a:r>
              <a:rPr lang="en-US" altLang="en-US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June - July 2017</a:t>
            </a:r>
            <a:r>
              <a:rPr lang="en-US" alt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Data review of Field Test items</a:t>
            </a:r>
          </a:p>
          <a:p>
            <a:r>
              <a:rPr lang="en-US" altLang="en-US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2017-2018 School Year</a:t>
            </a:r>
            <a:r>
              <a:rPr lang="en-US" alt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First year of Implementation of Georgia Standards of Excellence for Science and Social Studies</a:t>
            </a:r>
          </a:p>
          <a:p>
            <a:endParaRPr lang="en-US" altLang="en-US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en-US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4294967295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7B99464-FD93-4DEB-B230-47A4171FA348}" type="datetime1">
              <a:rPr lang="en-US" smtClean="0"/>
              <a:pPr>
                <a:defRPr/>
              </a:pPr>
              <a:t>10/15/2015</a:t>
            </a:fld>
            <a:endParaRPr lang="en-US" dirty="0"/>
          </a:p>
        </p:txBody>
      </p:sp>
      <p:sp>
        <p:nvSpPr>
          <p:cNvPr id="20485" name="Slide Number Placeholder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457950" y="6356350"/>
            <a:ext cx="20574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F10D89B6-A462-40E5-BBBB-E452AE8C7C14}" type="slidenum">
              <a:rPr lang="en-US" altLang="en-US" sz="1200">
                <a:solidFill>
                  <a:schemeClr val="bg1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17</a:t>
            </a:fld>
            <a:endParaRPr lang="en-US" altLang="en-US" sz="12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8630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163513" y="292100"/>
            <a:ext cx="6456362" cy="676275"/>
          </a:xfrm>
        </p:spPr>
        <p:txBody>
          <a:bodyPr/>
          <a:lstStyle/>
          <a:p>
            <a:pPr algn="ctr"/>
            <a:r>
              <a:rPr lang="en-US" altLang="en-US" sz="400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Working Committees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7800" y="1160463"/>
            <a:ext cx="8405813" cy="4994275"/>
          </a:xfrm>
        </p:spPr>
        <p:txBody>
          <a:bodyPr/>
          <a:lstStyle/>
          <a:p>
            <a:pPr marL="0" indent="0">
              <a:buFont typeface="Arial" charset="0"/>
              <a:buNone/>
              <a:defRPr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Science: 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(11 Committees)</a:t>
            </a:r>
          </a:p>
          <a:p>
            <a:pPr>
              <a:buFont typeface="Arial" charset="0"/>
              <a:buChar char="•"/>
              <a:defRPr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K-3 grades</a:t>
            </a:r>
          </a:p>
          <a:p>
            <a:pPr>
              <a:buFont typeface="Arial" charset="0"/>
              <a:buChar char="•"/>
              <a:defRPr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-5 grades</a:t>
            </a:r>
          </a:p>
          <a:p>
            <a:pPr>
              <a:buFont typeface="Arial" charset="0"/>
              <a:buChar char="•"/>
              <a:defRPr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20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grade – Earth Science</a:t>
            </a:r>
          </a:p>
          <a:p>
            <a:pPr>
              <a:buFont typeface="Arial" charset="0"/>
              <a:buChar char="•"/>
              <a:defRPr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US" sz="20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grade - Life Science</a:t>
            </a:r>
          </a:p>
          <a:p>
            <a:pPr>
              <a:buFont typeface="Arial" charset="0"/>
              <a:buChar char="•"/>
              <a:defRPr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en-US" sz="20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grade - Physical Science</a:t>
            </a:r>
          </a:p>
          <a:p>
            <a:pPr>
              <a:buFont typeface="Arial" charset="0"/>
              <a:buChar char="•"/>
              <a:defRPr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Biology</a:t>
            </a:r>
          </a:p>
          <a:p>
            <a:pPr>
              <a:buFont typeface="Arial" charset="0"/>
              <a:buChar char="•"/>
              <a:defRPr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Chemistry</a:t>
            </a:r>
          </a:p>
          <a:p>
            <a:pPr>
              <a:buFont typeface="Arial" charset="0"/>
              <a:buChar char="•"/>
              <a:defRPr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Earth Systems</a:t>
            </a:r>
          </a:p>
          <a:p>
            <a:pPr>
              <a:buFont typeface="Arial" charset="0"/>
              <a:buChar char="•"/>
              <a:defRPr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Environmental Science</a:t>
            </a:r>
          </a:p>
          <a:p>
            <a:pPr>
              <a:buFont typeface="Arial" charset="0"/>
              <a:buChar char="•"/>
              <a:defRPr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Physical Science</a:t>
            </a:r>
          </a:p>
          <a:p>
            <a:pPr>
              <a:buFont typeface="Arial" charset="0"/>
              <a:buChar char="•"/>
              <a:defRPr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Physics</a:t>
            </a:r>
          </a:p>
          <a:p>
            <a:pPr marL="0" indent="0">
              <a:buFont typeface="Arial" charset="0"/>
              <a:buNone/>
              <a:defRPr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Arial" charset="0"/>
              <a:buNone/>
              <a:defRPr/>
            </a:pP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4294967295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1AD21BC0-EBA6-430E-B880-AF7C77CCB951}" type="datetime1">
              <a:rPr lang="en-US" smtClean="0"/>
              <a:pPr>
                <a:defRPr/>
              </a:pPr>
              <a:t>10/15/2015</a:t>
            </a:fld>
            <a:endParaRPr lang="en-US" dirty="0"/>
          </a:p>
        </p:txBody>
      </p:sp>
      <p:sp>
        <p:nvSpPr>
          <p:cNvPr id="21509" name="Slide Number Placeholder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457950" y="6356350"/>
            <a:ext cx="20574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DAA6819A-BC10-460F-A450-0F05C96607F7}" type="slidenum">
              <a:rPr lang="en-US" altLang="en-US" sz="1200">
                <a:solidFill>
                  <a:schemeClr val="bg1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18</a:t>
            </a:fld>
            <a:endParaRPr lang="en-US" altLang="en-US" sz="12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4366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301625" y="346075"/>
            <a:ext cx="6276975" cy="622300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en-US" sz="400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Working Committees</a:t>
            </a:r>
            <a:endParaRPr lang="en-US" altLang="en-US" sz="400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4788" y="1173163"/>
            <a:ext cx="8256587" cy="5049837"/>
          </a:xfrm>
        </p:spPr>
        <p:txBody>
          <a:bodyPr/>
          <a:lstStyle/>
          <a:p>
            <a:pPr marL="0" indent="0">
              <a:buFont typeface="Arial" charset="0"/>
              <a:buNone/>
              <a:defRPr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Social Studies: 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 Committees</a:t>
            </a:r>
          </a:p>
          <a:p>
            <a:pPr>
              <a:buFont typeface="Arial" charset="0"/>
              <a:buChar char="•"/>
              <a:defRPr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K-3 grades</a:t>
            </a:r>
          </a:p>
          <a:p>
            <a:pPr>
              <a:buFont typeface="Arial" charset="0"/>
              <a:buChar char="•"/>
              <a:defRPr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4-5 grades</a:t>
            </a:r>
          </a:p>
          <a:p>
            <a:pPr>
              <a:buFont typeface="Arial" charset="0"/>
              <a:buChar char="•"/>
              <a:defRPr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20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grade - Latin America, Caribbean, Canada, Europe, Australia and</a:t>
            </a:r>
          </a:p>
          <a:p>
            <a:pPr marL="0" indent="0">
              <a:buFont typeface="Arial" charset="0"/>
              <a:buNone/>
              <a:defRPr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7</a:t>
            </a:r>
            <a:r>
              <a:rPr lang="en-US" sz="20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grade - Africa, Southwest Asia (Middle East), Southern and Eastern Asia</a:t>
            </a:r>
          </a:p>
          <a:p>
            <a:pPr>
              <a:buFont typeface="Arial" charset="0"/>
              <a:buChar char="•"/>
              <a:defRPr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en-US" sz="20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grade – Georgia Studies</a:t>
            </a:r>
          </a:p>
          <a:p>
            <a:pPr>
              <a:buFont typeface="Arial" charset="0"/>
              <a:buChar char="•"/>
              <a:defRPr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American Government and Civics</a:t>
            </a:r>
          </a:p>
          <a:p>
            <a:pPr>
              <a:buFont typeface="Arial" charset="0"/>
              <a:buChar char="•"/>
              <a:defRPr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Economics</a:t>
            </a:r>
          </a:p>
          <a:p>
            <a:pPr>
              <a:buFont typeface="Arial" charset="0"/>
              <a:buChar char="•"/>
              <a:defRPr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Psychology and Sociology</a:t>
            </a:r>
          </a:p>
          <a:p>
            <a:pPr>
              <a:buFont typeface="Arial" charset="0"/>
              <a:buChar char="•"/>
              <a:defRPr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United States History</a:t>
            </a:r>
          </a:p>
          <a:p>
            <a:pPr>
              <a:buFont typeface="Arial" charset="0"/>
              <a:buChar char="•"/>
              <a:defRPr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World Geography</a:t>
            </a:r>
          </a:p>
          <a:p>
            <a:pPr>
              <a:buFont typeface="Arial" charset="0"/>
              <a:buChar char="•"/>
              <a:defRPr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World History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4294967295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1AD21BC0-EBA6-430E-B880-AF7C77CCB951}" type="datetime1">
              <a:rPr lang="en-US" smtClean="0"/>
              <a:pPr>
                <a:defRPr/>
              </a:pPr>
              <a:t>10/15/2015</a:t>
            </a:fld>
            <a:endParaRPr lang="en-US" dirty="0"/>
          </a:p>
        </p:txBody>
      </p:sp>
      <p:sp>
        <p:nvSpPr>
          <p:cNvPr id="22533" name="Slide Number Placeholder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457950" y="6356350"/>
            <a:ext cx="20574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BFA4238E-924D-45EE-BA2A-76AD8475927E}" type="slidenum">
              <a:rPr lang="en-US" altLang="en-US" sz="1200">
                <a:solidFill>
                  <a:schemeClr val="bg1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19</a:t>
            </a:fld>
            <a:endParaRPr lang="en-US" altLang="en-US" sz="12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5199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0860" y="348457"/>
            <a:ext cx="6896100" cy="1325563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rgbClr val="0033CC"/>
                </a:solidFill>
              </a:rPr>
              <a:t>Georgia Milestones</a:t>
            </a:r>
            <a:br>
              <a:rPr lang="en-US" sz="3600" dirty="0" smtClean="0">
                <a:solidFill>
                  <a:srgbClr val="0033CC"/>
                </a:solidFill>
              </a:rPr>
            </a:br>
            <a:r>
              <a:rPr lang="en-US" sz="3600" dirty="0" smtClean="0">
                <a:solidFill>
                  <a:srgbClr val="0033CC"/>
                </a:solidFill>
              </a:rPr>
              <a:t>Online Testing 2014-2015</a:t>
            </a:r>
            <a:br>
              <a:rPr lang="en-US" sz="3600" dirty="0" smtClean="0">
                <a:solidFill>
                  <a:srgbClr val="0033CC"/>
                </a:solidFill>
              </a:rPr>
            </a:br>
            <a:r>
              <a:rPr lang="en-US" sz="3600" dirty="0" smtClean="0">
                <a:solidFill>
                  <a:srgbClr val="0033CC"/>
                </a:solidFill>
              </a:rPr>
              <a:t>by the Numbers….</a:t>
            </a:r>
            <a:endParaRPr lang="en-US" sz="3600" dirty="0">
              <a:solidFill>
                <a:srgbClr val="0033C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6579" y="2042968"/>
            <a:ext cx="78867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Online Administrations</a:t>
            </a:r>
          </a:p>
          <a:p>
            <a:pPr lvl="1">
              <a:buFont typeface="Calibri" panose="020F0502020204030204" pitchFamily="34" charset="0"/>
              <a:buChar char="‒"/>
            </a:pPr>
            <a:r>
              <a:rPr lang="en-US" dirty="0" smtClean="0"/>
              <a:t>Spring EOG:		~233,000 (30%)</a:t>
            </a:r>
          </a:p>
          <a:p>
            <a:pPr lvl="1">
              <a:buFont typeface="Calibri" panose="020F0502020204030204" pitchFamily="34" charset="0"/>
              <a:buChar char="‒"/>
            </a:pPr>
            <a:r>
              <a:rPr lang="en-US" dirty="0" smtClean="0"/>
              <a:t>Winter EOC:		~129,000 (73%)</a:t>
            </a:r>
          </a:p>
          <a:p>
            <a:pPr lvl="1">
              <a:buFont typeface="Calibri" panose="020F0502020204030204" pitchFamily="34" charset="0"/>
              <a:buChar char="‒"/>
            </a:pPr>
            <a:r>
              <a:rPr lang="en-US" dirty="0" smtClean="0"/>
              <a:t>Spring EOC:		~557,000 (71%)</a:t>
            </a:r>
          </a:p>
          <a:p>
            <a:pPr lvl="1">
              <a:buFont typeface="Calibri" panose="020F0502020204030204" pitchFamily="34" charset="0"/>
              <a:buChar char="‒"/>
            </a:pPr>
            <a:endParaRPr lang="en-US" dirty="0"/>
          </a:p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Grand Total 2014-2015 School Year</a:t>
            </a:r>
          </a:p>
          <a:p>
            <a:pPr lvl="1">
              <a:buFont typeface="Calibri" panose="020F0502020204030204" pitchFamily="34" charset="0"/>
              <a:buChar char="‒"/>
            </a:pPr>
            <a:r>
              <a:rPr lang="en-US" dirty="0" smtClean="0"/>
              <a:t>Online Administrations:  919,636</a:t>
            </a:r>
          </a:p>
          <a:p>
            <a:pPr lvl="1">
              <a:buFont typeface="Calibri" panose="020F0502020204030204" pitchFamily="34" charset="0"/>
              <a:buChar char="‒"/>
            </a:pPr>
            <a:r>
              <a:rPr lang="en-US" dirty="0" smtClean="0"/>
              <a:t>Paper-Pencil Administrations:  819,078</a:t>
            </a:r>
          </a:p>
          <a:p>
            <a:pPr lvl="1">
              <a:buFont typeface="Calibri" panose="020F0502020204030204" pitchFamily="34" charset="0"/>
              <a:buChar char="‒"/>
            </a:pPr>
            <a:r>
              <a:rPr lang="en-US" dirty="0" smtClean="0"/>
              <a:t>Grand Total:  1,738,714</a:t>
            </a:r>
          </a:p>
          <a:p>
            <a:pPr lvl="1">
              <a:buFont typeface="Calibri" panose="020F0502020204030204" pitchFamily="34" charset="0"/>
              <a:buChar char="‒"/>
            </a:pPr>
            <a:r>
              <a:rPr lang="en-US" dirty="0" smtClean="0">
                <a:solidFill>
                  <a:srgbClr val="0000FF"/>
                </a:solidFill>
              </a:rPr>
              <a:t>Overall % Online: 53%</a:t>
            </a:r>
          </a:p>
        </p:txBody>
      </p:sp>
    </p:spTree>
    <p:extLst>
      <p:ext uri="{BB962C8B-B14F-4D97-AF65-F5344CB8AC3E}">
        <p14:creationId xmlns:p14="http://schemas.microsoft.com/office/powerpoint/2010/main" val="3283483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475413" cy="654050"/>
          </a:xfrm>
        </p:spPr>
        <p:txBody>
          <a:bodyPr/>
          <a:lstStyle/>
          <a:p>
            <a:pPr algn="ctr"/>
            <a:r>
              <a:rPr lang="en-US" altLang="en-US" sz="360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Teachers at Work</a:t>
            </a:r>
            <a:endParaRPr lang="en-US" altLang="en-US" sz="36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C:\SCIENCE\Curriculum\Revision Process\Support Materials\Pictures and Movies\IMG_008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066799"/>
            <a:ext cx="5408460" cy="405634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  <p:pic>
        <p:nvPicPr>
          <p:cNvPr id="4099" name="Picture 3" descr="C:\SCIENCE\Curriculum\Revision Process\Support Materials\Pictures and Movies\IMG_008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8145" y="2258321"/>
            <a:ext cx="4322204" cy="3766174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817185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290513" y="274638"/>
            <a:ext cx="6477000" cy="715962"/>
          </a:xfrm>
        </p:spPr>
        <p:txBody>
          <a:bodyPr/>
          <a:lstStyle/>
          <a:p>
            <a:pPr algn="ctr"/>
            <a:r>
              <a:rPr lang="en-US" altLang="en-US" sz="360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Teachers at Work</a:t>
            </a:r>
            <a:endParaRPr lang="en-US" altLang="en-US" sz="36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17" b="-417"/>
          <a:stretch/>
        </p:blipFill>
        <p:spPr bwMode="auto">
          <a:xfrm>
            <a:off x="2827236" y="1926534"/>
            <a:ext cx="6051294" cy="448656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122" name="Picture 2" descr="C:\SCIENCE\Curriculum\Revision Process\Support Materials\Pictures and Movies\IMG_008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513" y="990600"/>
            <a:ext cx="3198843" cy="364963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6052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95250" y="273050"/>
            <a:ext cx="6988175" cy="1392238"/>
          </a:xfrm>
        </p:spPr>
        <p:txBody>
          <a:bodyPr/>
          <a:lstStyle/>
          <a:p>
            <a:pPr algn="ctr"/>
            <a:r>
              <a:rPr lang="en-US" altLang="en-US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Rationales</a:t>
            </a:r>
            <a:r>
              <a:rPr lang="en-US" alt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altLang="en-US" sz="280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4788" y="1719263"/>
            <a:ext cx="8816975" cy="4081462"/>
          </a:xfrm>
        </p:spPr>
        <p:txBody>
          <a:bodyPr>
            <a:noAutofit/>
          </a:bodyPr>
          <a:lstStyle/>
          <a:p>
            <a:pPr lvl="1">
              <a:buFont typeface="Arial" charset="0"/>
              <a:buChar char="•"/>
              <a:defRPr/>
            </a:pP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Any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modification or deletion of standards or elements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must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 justified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</a:t>
            </a:r>
          </a:p>
          <a:p>
            <a:pPr lvl="2">
              <a:buFont typeface="Arial" charset="0"/>
              <a:buChar char="•"/>
              <a:defRPr/>
            </a:pPr>
            <a:r>
              <a:rPr lang="en-US" sz="3200" b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significant </a:t>
            </a:r>
            <a:r>
              <a:rPr lang="en-US" sz="32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amount of feedback from stakeholder </a:t>
            </a:r>
            <a:r>
              <a:rPr lang="en-US" sz="3200" b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comments</a:t>
            </a:r>
          </a:p>
          <a:p>
            <a:pPr lvl="2">
              <a:buFont typeface="Arial" charset="0"/>
              <a:buChar char="•"/>
              <a:defRPr/>
            </a:pPr>
            <a:r>
              <a:rPr lang="en-US" sz="3200" b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Agreed </a:t>
            </a:r>
            <a:r>
              <a:rPr lang="en-US" sz="32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by </a:t>
            </a:r>
            <a:r>
              <a:rPr lang="en-US" sz="3200" b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consensus of </a:t>
            </a:r>
            <a:r>
              <a:rPr lang="en-US" sz="32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committee.</a:t>
            </a:r>
          </a:p>
          <a:p>
            <a:pPr lvl="1">
              <a:buFont typeface="Arial" charset="0"/>
              <a:buChar char="•"/>
              <a:defRPr/>
            </a:pP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Rationale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must be included for each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modification</a:t>
            </a:r>
          </a:p>
          <a:p>
            <a:pPr marL="457200" lvl="1" indent="0">
              <a:buFont typeface="Arial" charset="0"/>
              <a:buNone/>
              <a:defRPr/>
            </a:pP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4294967295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DAE6870-AD18-448A-9B2A-0EFE6DC7B06B}" type="datetime1">
              <a:rPr lang="en-US" smtClean="0"/>
              <a:pPr>
                <a:defRPr/>
              </a:pPr>
              <a:t>10/15/2015</a:t>
            </a:fld>
            <a:endParaRPr lang="en-US" dirty="0"/>
          </a:p>
        </p:txBody>
      </p:sp>
      <p:sp>
        <p:nvSpPr>
          <p:cNvPr id="27653" name="Slide Number Placeholder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457950" y="6356350"/>
            <a:ext cx="20574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E8D0DC3A-3B72-4C11-9D5C-454C0A220680}" type="slidenum">
              <a:rPr lang="en-US" altLang="en-US" sz="1200">
                <a:solidFill>
                  <a:schemeClr val="bg1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22</a:t>
            </a:fld>
            <a:endParaRPr lang="en-US" altLang="en-US" sz="12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828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630238" y="271463"/>
            <a:ext cx="6316662" cy="1006475"/>
          </a:xfrm>
        </p:spPr>
        <p:txBody>
          <a:bodyPr/>
          <a:lstStyle/>
          <a:p>
            <a:pPr algn="ctr"/>
            <a:r>
              <a:rPr lang="en-US" altLang="en-US" sz="280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Science: Ranges of Percent Appropriate Ratings for Standards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4294967295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DAE6870-AD18-448A-9B2A-0EFE6DC7B06B}" type="datetime1">
              <a:rPr lang="en-US" smtClean="0"/>
              <a:pPr>
                <a:defRPr/>
              </a:pPr>
              <a:t>10/15/2015</a:t>
            </a:fld>
            <a:endParaRPr lang="en-US" dirty="0"/>
          </a:p>
        </p:txBody>
      </p:sp>
      <p:sp>
        <p:nvSpPr>
          <p:cNvPr id="28676" name="Slide Number Placeholder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457950" y="6356350"/>
            <a:ext cx="20574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C14D5700-2FCB-4AAB-9C9A-A0EB5B62F927}" type="slidenum">
              <a:rPr lang="en-US" altLang="en-US" sz="1200">
                <a:solidFill>
                  <a:schemeClr val="bg1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23</a:t>
            </a:fld>
            <a:endParaRPr lang="en-US" altLang="en-US" sz="1200">
              <a:solidFill>
                <a:schemeClr val="bg1"/>
              </a:solidFill>
            </a:endParaRPr>
          </a:p>
        </p:txBody>
      </p:sp>
      <p:pic>
        <p:nvPicPr>
          <p:cNvPr id="2867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038" y="1590675"/>
            <a:ext cx="7310437" cy="439102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Oval 6"/>
          <p:cNvSpPr/>
          <p:nvPr/>
        </p:nvSpPr>
        <p:spPr>
          <a:xfrm>
            <a:off x="3851275" y="1808163"/>
            <a:ext cx="558800" cy="24447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630238" y="5629275"/>
            <a:ext cx="558800" cy="24288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3172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163513" y="136525"/>
            <a:ext cx="6878637" cy="819150"/>
          </a:xfrm>
        </p:spPr>
        <p:txBody>
          <a:bodyPr/>
          <a:lstStyle/>
          <a:p>
            <a:pPr algn="ctr"/>
            <a:r>
              <a:rPr lang="en-US" altLang="en-US" sz="280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Science: Areas recommended for Change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4294967295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DAE6870-AD18-448A-9B2A-0EFE6DC7B06B}" type="datetime1">
              <a:rPr lang="en-US" smtClean="0"/>
              <a:pPr>
                <a:defRPr/>
              </a:pPr>
              <a:t>10/15/2015</a:t>
            </a:fld>
            <a:endParaRPr lang="en-US" dirty="0"/>
          </a:p>
        </p:txBody>
      </p:sp>
      <p:sp>
        <p:nvSpPr>
          <p:cNvPr id="30724" name="Slide Number Placeholder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457950" y="6356350"/>
            <a:ext cx="20574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1A657DC9-0D30-457E-B08D-B060364B3AEA}" type="slidenum">
              <a:rPr lang="en-US" altLang="en-US" sz="1200">
                <a:solidFill>
                  <a:schemeClr val="bg1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24</a:t>
            </a:fld>
            <a:endParaRPr lang="en-US" altLang="en-US" sz="1200">
              <a:solidFill>
                <a:schemeClr val="bg1"/>
              </a:solidFill>
            </a:endParaRPr>
          </a:p>
        </p:txBody>
      </p:sp>
      <p:pic>
        <p:nvPicPr>
          <p:cNvPr id="3072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925" y="955675"/>
            <a:ext cx="6904038" cy="5008563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0097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150813" y="163513"/>
            <a:ext cx="7191375" cy="1419225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en-US" sz="2600" b="0" smtClean="0">
                <a:solidFill>
                  <a:srgbClr val="0000FF"/>
                </a:solidFill>
              </a:rPr>
              <a:t>Survey Question:  </a:t>
            </a:r>
            <a:br>
              <a:rPr lang="en-US" altLang="en-US" sz="2600" b="0" smtClean="0">
                <a:solidFill>
                  <a:srgbClr val="0000FF"/>
                </a:solidFill>
              </a:rPr>
            </a:br>
            <a:r>
              <a:rPr lang="en-US" altLang="en-US" sz="2600" b="0" smtClean="0">
                <a:solidFill>
                  <a:srgbClr val="0000FF"/>
                </a:solidFill>
              </a:rPr>
              <a:t>Areas Recommended for Change:  </a:t>
            </a:r>
            <a:r>
              <a:rPr lang="en-US" altLang="en-US" sz="2600" b="0" smtClean="0"/>
              <a:t>Sequence, Content, Wording </a:t>
            </a:r>
            <a:r>
              <a:rPr lang="en-US" altLang="en-US" sz="2600" b="0" smtClean="0">
                <a:solidFill>
                  <a:srgbClr val="0000FF"/>
                </a:solidFill>
              </a:rPr>
              <a:t/>
            </a:r>
            <a:br>
              <a:rPr lang="en-US" altLang="en-US" sz="2600" b="0" smtClean="0">
                <a:solidFill>
                  <a:srgbClr val="0000FF"/>
                </a:solidFill>
              </a:rPr>
            </a:br>
            <a:r>
              <a:rPr lang="en-US" altLang="en-US" sz="2400" b="0" smtClean="0">
                <a:solidFill>
                  <a:srgbClr val="0000FF"/>
                </a:solidFill>
              </a:rPr>
              <a:t>(Check all that apply.)</a:t>
            </a:r>
            <a:endParaRPr lang="en-US" altLang="en-US" sz="2400" smtClean="0">
              <a:solidFill>
                <a:srgbClr val="0000F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4294967295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DAE6870-AD18-448A-9B2A-0EFE6DC7B06B}" type="datetime1">
              <a:rPr lang="en-US" smtClean="0"/>
              <a:pPr>
                <a:defRPr/>
              </a:pPr>
              <a:t>10/15/2015</a:t>
            </a:fld>
            <a:endParaRPr lang="en-US" dirty="0"/>
          </a:p>
        </p:txBody>
      </p:sp>
      <p:sp>
        <p:nvSpPr>
          <p:cNvPr id="31748" name="Slide Number Placeholder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457950" y="6356350"/>
            <a:ext cx="20574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0A171242-D05B-487C-BFA8-EA446B81777F}" type="slidenum">
              <a:rPr lang="en-US" altLang="en-US" sz="1200">
                <a:solidFill>
                  <a:schemeClr val="bg1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25</a:t>
            </a:fld>
            <a:endParaRPr lang="en-US" altLang="en-US" sz="1200">
              <a:solidFill>
                <a:schemeClr val="bg1"/>
              </a:solidFill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628650" y="1649186"/>
          <a:ext cx="7886700" cy="45277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4356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150813" y="327025"/>
            <a:ext cx="7110412" cy="1311275"/>
          </a:xfrm>
        </p:spPr>
        <p:txBody>
          <a:bodyPr/>
          <a:lstStyle/>
          <a:p>
            <a:pPr algn="ctr"/>
            <a:r>
              <a:rPr lang="en-US" altLang="en-US" sz="280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Social Studies: Do you have enough time to teach the standards and elements?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4294967295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DAE6870-AD18-448A-9B2A-0EFE6DC7B06B}" type="datetime1">
              <a:rPr lang="en-US" smtClean="0"/>
              <a:pPr>
                <a:defRPr/>
              </a:pPr>
              <a:t>10/15/2015</a:t>
            </a:fld>
            <a:endParaRPr lang="en-US" dirty="0"/>
          </a:p>
        </p:txBody>
      </p:sp>
      <p:sp>
        <p:nvSpPr>
          <p:cNvPr id="32772" name="Slide Number Placeholder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457950" y="6356350"/>
            <a:ext cx="20574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EBE67828-0265-4F72-BC8F-A971032894BC}" type="slidenum">
              <a:rPr lang="en-US" altLang="en-US" sz="1200">
                <a:solidFill>
                  <a:schemeClr val="bg1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26</a:t>
            </a:fld>
            <a:endParaRPr lang="en-US" altLang="en-US" sz="1200">
              <a:solidFill>
                <a:schemeClr val="bg1"/>
              </a:solidFill>
            </a:endParaRPr>
          </a:p>
        </p:txBody>
      </p:sp>
      <p:graphicFrame>
        <p:nvGraphicFramePr>
          <p:cNvPr id="32773" name="Content Placeholder 6"/>
          <p:cNvGraphicFramePr>
            <a:graphicFrameLocks noGrp="1"/>
          </p:cNvGraphicFramePr>
          <p:nvPr>
            <p:ph idx="1"/>
          </p:nvPr>
        </p:nvGraphicFramePr>
        <p:xfrm>
          <a:off x="577850" y="1774825"/>
          <a:ext cx="7988300" cy="4452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r:id="rId4" imgW="7986452" imgH="4456562" progId="Excel.Chart.8">
                  <p:embed/>
                </p:oleObj>
              </mc:Choice>
              <mc:Fallback>
                <p:oleObj r:id="rId4" imgW="7986452" imgH="4456562" progId="Excel.Chart.8">
                  <p:embed/>
                  <p:pic>
                    <p:nvPicPr>
                      <p:cNvPr id="0" name="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7850" y="1774825"/>
                        <a:ext cx="7988300" cy="4452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72216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>
          <a:xfrm>
            <a:off x="109538" y="182563"/>
            <a:ext cx="6973887" cy="1435100"/>
          </a:xfrm>
        </p:spPr>
        <p:txBody>
          <a:bodyPr/>
          <a:lstStyle/>
          <a:p>
            <a:pPr algn="ctr"/>
            <a:r>
              <a:rPr lang="en-US" altLang="en-US" sz="280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Social Studies (SS): Ranges of Percent Appropriate Ratings for Standards</a:t>
            </a:r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4294967295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DAE6870-AD18-448A-9B2A-0EFE6DC7B06B}" type="datetime1">
              <a:rPr lang="en-US" smtClean="0"/>
              <a:pPr>
                <a:defRPr/>
              </a:pPr>
              <a:t>10/15/2015</a:t>
            </a:fld>
            <a:endParaRPr lang="en-US" dirty="0"/>
          </a:p>
        </p:txBody>
      </p:sp>
      <p:sp>
        <p:nvSpPr>
          <p:cNvPr id="33797" name="Slide Number Placeholder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457950" y="6356350"/>
            <a:ext cx="20574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2713DB26-1454-4779-A4F8-FBC5D70C448D}" type="slidenum">
              <a:rPr lang="en-US" altLang="en-US" sz="1200">
                <a:solidFill>
                  <a:schemeClr val="bg1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27</a:t>
            </a:fld>
            <a:endParaRPr lang="en-US" altLang="en-US" sz="1200">
              <a:solidFill>
                <a:schemeClr val="bg1"/>
              </a:solidFill>
            </a:endParaRPr>
          </a:p>
        </p:txBody>
      </p:sp>
      <p:pic>
        <p:nvPicPr>
          <p:cNvPr id="33798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675" y="1617663"/>
            <a:ext cx="7940675" cy="4649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Arrow Connector 7"/>
          <p:cNvCxnSpPr/>
          <p:nvPr/>
        </p:nvCxnSpPr>
        <p:spPr>
          <a:xfrm>
            <a:off x="688975" y="2757488"/>
            <a:ext cx="661988" cy="0"/>
          </a:xfrm>
          <a:prstGeom prst="straightConnector1">
            <a:avLst/>
          </a:prstGeom>
          <a:ln w="762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3827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>
          <a:xfrm>
            <a:off x="136525" y="476250"/>
            <a:ext cx="6905625" cy="969963"/>
          </a:xfrm>
        </p:spPr>
        <p:txBody>
          <a:bodyPr/>
          <a:lstStyle/>
          <a:p>
            <a:pPr algn="ctr"/>
            <a:r>
              <a:rPr lang="en-US" altLang="en-US" sz="280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Social Studies: Do you have enough time </a:t>
            </a:r>
            <a:br>
              <a:rPr lang="en-US" altLang="en-US" sz="280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280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teach the standards and elements?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4294967295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DAE6870-AD18-448A-9B2A-0EFE6DC7B06B}" type="datetime1">
              <a:rPr lang="en-US" smtClean="0"/>
              <a:pPr>
                <a:defRPr/>
              </a:pPr>
              <a:t>10/15/2015</a:t>
            </a:fld>
            <a:endParaRPr lang="en-US" dirty="0"/>
          </a:p>
        </p:txBody>
      </p:sp>
      <p:sp>
        <p:nvSpPr>
          <p:cNvPr id="34820" name="Slide Number Placeholder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457950" y="6356350"/>
            <a:ext cx="20574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651EE512-8099-4977-A8EA-DF0A940B294D}" type="slidenum">
              <a:rPr lang="en-US" altLang="en-US" sz="1200">
                <a:solidFill>
                  <a:schemeClr val="bg1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28</a:t>
            </a:fld>
            <a:endParaRPr lang="en-US" altLang="en-US" sz="1200">
              <a:solidFill>
                <a:schemeClr val="bg1"/>
              </a:solidFill>
            </a:endParaRPr>
          </a:p>
        </p:txBody>
      </p:sp>
      <p:graphicFrame>
        <p:nvGraphicFramePr>
          <p:cNvPr id="34821" name="Content Placeholder 6"/>
          <p:cNvGraphicFramePr>
            <a:graphicFrameLocks noGrp="1"/>
          </p:cNvGraphicFramePr>
          <p:nvPr>
            <p:ph idx="1"/>
          </p:nvPr>
        </p:nvGraphicFramePr>
        <p:xfrm>
          <a:off x="577850" y="1774825"/>
          <a:ext cx="7988300" cy="4452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" r:id="rId4" imgW="7986452" imgH="4456562" progId="Excel.Chart.8">
                  <p:embed/>
                </p:oleObj>
              </mc:Choice>
              <mc:Fallback>
                <p:oleObj r:id="rId4" imgW="7986452" imgH="4456562" progId="Excel.Chart.8">
                  <p:embed/>
                  <p:pic>
                    <p:nvPicPr>
                      <p:cNvPr id="0" name="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7850" y="1774825"/>
                        <a:ext cx="7988300" cy="4452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61317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513" y="271463"/>
            <a:ext cx="7546975" cy="1611312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2800" dirty="0" smtClean="0">
                <a:solidFill>
                  <a:srgbClr val="0000FF"/>
                </a:solidFill>
              </a:rPr>
              <a:t>Social Studies:</a:t>
            </a:r>
            <a:br>
              <a:rPr lang="en-US" sz="2800" dirty="0" smtClean="0">
                <a:solidFill>
                  <a:srgbClr val="0000FF"/>
                </a:solidFill>
              </a:rPr>
            </a:br>
            <a:r>
              <a:rPr lang="en-US" sz="27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A. Do you have enough time to teach the standards and elements?</a:t>
            </a:r>
            <a:br>
              <a:rPr lang="en-US" sz="27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7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B. Do you have enough time to integrate literacy, have classroom discussions, etc.?</a:t>
            </a:r>
            <a:endParaRPr lang="en-US" sz="27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4294967295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DAE6870-AD18-448A-9B2A-0EFE6DC7B06B}" type="datetime1">
              <a:rPr lang="en-US" smtClean="0"/>
              <a:pPr>
                <a:defRPr/>
              </a:pPr>
              <a:t>10/15/2015</a:t>
            </a:fld>
            <a:endParaRPr lang="en-US" dirty="0"/>
          </a:p>
        </p:txBody>
      </p:sp>
      <p:sp>
        <p:nvSpPr>
          <p:cNvPr id="35844" name="Slide Number Placeholder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457950" y="6356350"/>
            <a:ext cx="20574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377ABDF9-3947-46A1-8FDD-DE8176B429EA}" type="slidenum">
              <a:rPr lang="en-US" altLang="en-US" sz="1200">
                <a:solidFill>
                  <a:schemeClr val="bg1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29</a:t>
            </a:fld>
            <a:endParaRPr lang="en-US" altLang="en-US" sz="1200">
              <a:solidFill>
                <a:schemeClr val="bg1"/>
              </a:solidFill>
            </a:endParaRPr>
          </a:p>
        </p:txBody>
      </p:sp>
      <p:graphicFrame>
        <p:nvGraphicFramePr>
          <p:cNvPr id="35845" name="Content Placeholder 6"/>
          <p:cNvGraphicFramePr>
            <a:graphicFrameLocks noGrp="1"/>
          </p:cNvGraphicFramePr>
          <p:nvPr>
            <p:ph idx="1"/>
          </p:nvPr>
        </p:nvGraphicFramePr>
        <p:xfrm>
          <a:off x="577850" y="1774825"/>
          <a:ext cx="7988300" cy="4452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" r:id="rId4" imgW="7986452" imgH="4456562" progId="Excel.Chart.8">
                  <p:embed/>
                </p:oleObj>
              </mc:Choice>
              <mc:Fallback>
                <p:oleObj r:id="rId4" imgW="7986452" imgH="4456562" progId="Excel.Chart.8">
                  <p:embed/>
                  <p:pic>
                    <p:nvPicPr>
                      <p:cNvPr id="0" name="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7850" y="1774825"/>
                        <a:ext cx="7988300" cy="4452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70086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Content Placeholder 2"/>
          <p:cNvSpPr>
            <a:spLocks noGrp="1"/>
          </p:cNvSpPr>
          <p:nvPr>
            <p:ph idx="1"/>
          </p:nvPr>
        </p:nvSpPr>
        <p:spPr>
          <a:xfrm>
            <a:off x="182246" y="1583142"/>
            <a:ext cx="8816454" cy="470225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 smtClean="0">
                <a:solidFill>
                  <a:srgbClr val="FF0000"/>
                </a:solidFill>
              </a:rPr>
              <a:t>Survey Participation</a:t>
            </a:r>
          </a:p>
          <a:p>
            <a:pPr marL="0" indent="0">
              <a:buNone/>
            </a:pPr>
            <a:endParaRPr lang="en-US" sz="3200" b="1" dirty="0">
              <a:solidFill>
                <a:srgbClr val="FF0000"/>
              </a:solidFill>
            </a:endParaRPr>
          </a:p>
          <a:p>
            <a:pPr lvl="1">
              <a:buFont typeface="Calibri" panose="020F0502020204030204" pitchFamily="34" charset="0"/>
              <a:buChar char="‒"/>
            </a:pPr>
            <a:r>
              <a:rPr lang="en-US" sz="2800" dirty="0"/>
              <a:t>EOG Online Students:	83,557 	192 </a:t>
            </a:r>
            <a:r>
              <a:rPr lang="en-US" sz="2800" dirty="0" smtClean="0"/>
              <a:t>districts</a:t>
            </a:r>
          </a:p>
          <a:p>
            <a:pPr lvl="1">
              <a:buFont typeface="Calibri" panose="020F0502020204030204" pitchFamily="34" charset="0"/>
              <a:buChar char="‒"/>
            </a:pPr>
            <a:endParaRPr lang="en-US" sz="2800" dirty="0"/>
          </a:p>
          <a:p>
            <a:pPr lvl="1">
              <a:buFont typeface="Calibri" panose="020F0502020204030204" pitchFamily="34" charset="0"/>
              <a:buChar char="‒"/>
            </a:pPr>
            <a:r>
              <a:rPr lang="en-US" sz="2800" dirty="0"/>
              <a:t>EOC Online Students:	13,007	</a:t>
            </a:r>
            <a:r>
              <a:rPr lang="en-US" sz="2800" dirty="0" smtClean="0"/>
              <a:t>199 districts</a:t>
            </a:r>
          </a:p>
          <a:p>
            <a:pPr lvl="1">
              <a:buFont typeface="Calibri" panose="020F0502020204030204" pitchFamily="34" charset="0"/>
              <a:buChar char="‒"/>
            </a:pPr>
            <a:endParaRPr lang="en-US" sz="2800" dirty="0"/>
          </a:p>
          <a:p>
            <a:pPr lvl="1">
              <a:buFont typeface="Calibri" panose="020F0502020204030204" pitchFamily="34" charset="0"/>
              <a:buChar char="‒"/>
            </a:pPr>
            <a:r>
              <a:rPr lang="en-US" sz="2800" dirty="0"/>
              <a:t>EOG/EOC Teachers:	</a:t>
            </a:r>
            <a:r>
              <a:rPr lang="en-US" sz="2800" dirty="0" smtClean="0"/>
              <a:t>	16,446</a:t>
            </a:r>
            <a:r>
              <a:rPr lang="en-US" sz="2800" dirty="0"/>
              <a:t>	</a:t>
            </a:r>
            <a:r>
              <a:rPr lang="en-US" sz="2800" dirty="0" smtClean="0"/>
              <a:t>175 districts</a:t>
            </a:r>
          </a:p>
          <a:p>
            <a:pPr marL="457200" lvl="1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altLang="en-US" sz="2400" dirty="0" smtClean="0"/>
          </a:p>
        </p:txBody>
      </p:sp>
      <p:sp>
        <p:nvSpPr>
          <p:cNvPr id="3075" name="Slide Number Placeholder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077200" y="6356350"/>
            <a:ext cx="609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318410B-D88F-4C5E-A329-7F0C2D7BD6A2}" type="slidenum">
              <a:rPr lang="en-US" altLang="en-US" sz="1200" smtClean="0">
                <a:solidFill>
                  <a:srgbClr val="000000"/>
                </a:solidFill>
              </a:rPr>
              <a:pPr>
                <a:spcBef>
                  <a:spcPct val="0"/>
                </a:spcBef>
                <a:buFontTx/>
                <a:buNone/>
              </a:pPr>
              <a:t>3</a:t>
            </a:fld>
            <a:endParaRPr lang="en-US" altLang="en-US" sz="1200" dirty="0" smtClean="0">
              <a:solidFill>
                <a:srgbClr val="000000"/>
              </a:solidFill>
            </a:endParaRPr>
          </a:p>
        </p:txBody>
      </p:sp>
      <p:sp>
        <p:nvSpPr>
          <p:cNvPr id="3076" name="Title 1"/>
          <p:cNvSpPr>
            <a:spLocks noGrp="1"/>
          </p:cNvSpPr>
          <p:nvPr>
            <p:ph type="title"/>
          </p:nvPr>
        </p:nvSpPr>
        <p:spPr>
          <a:xfrm>
            <a:off x="457200" y="168676"/>
            <a:ext cx="5889009" cy="1056442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dirty="0" smtClean="0">
                <a:solidFill>
                  <a:srgbClr val="0000CC"/>
                </a:solidFill>
              </a:rPr>
              <a:t>Feedback Surveys</a:t>
            </a:r>
          </a:p>
        </p:txBody>
      </p:sp>
    </p:spTree>
    <p:extLst>
      <p:ext uri="{BB962C8B-B14F-4D97-AF65-F5344CB8AC3E}">
        <p14:creationId xmlns:p14="http://schemas.microsoft.com/office/powerpoint/2010/main" val="204356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367463" cy="530225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en-US" sz="360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Teachers at Work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02"/>
          <a:stretch/>
        </p:blipFill>
        <p:spPr>
          <a:xfrm>
            <a:off x="4434430" y="3173745"/>
            <a:ext cx="3985846" cy="254390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318" y="914400"/>
            <a:ext cx="3574236" cy="268067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4015389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>
          <a:xfrm>
            <a:off x="219075" y="231775"/>
            <a:ext cx="6440488" cy="792163"/>
          </a:xfrm>
        </p:spPr>
        <p:txBody>
          <a:bodyPr/>
          <a:lstStyle/>
          <a:p>
            <a:pPr algn="ctr"/>
            <a:r>
              <a:rPr lang="en-US" altLang="en-US" sz="360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Social Studies Committee 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6688" y="1108075"/>
            <a:ext cx="7886700" cy="4865688"/>
          </a:xfrm>
        </p:spPr>
        <p:txBody>
          <a:bodyPr>
            <a:normAutofit/>
          </a:bodyPr>
          <a:lstStyle/>
          <a:p>
            <a:pPr>
              <a:buFont typeface="Arial" charset="0"/>
              <a:buChar char="•"/>
              <a:defRPr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ertical alignment meetings arranged between committees</a:t>
            </a:r>
          </a:p>
          <a:p>
            <a:pPr>
              <a:buFont typeface="Arial" charset="0"/>
              <a:buChar char="•"/>
              <a:defRPr/>
            </a:pP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Integrated map &amp; globe skills, information processing skills, literacy skills, and conceptual teaching</a:t>
            </a:r>
          </a:p>
          <a:p>
            <a:pPr>
              <a:buFont typeface="Arial" charset="0"/>
              <a:buChar char="•"/>
              <a:defRPr/>
            </a:pP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Legal Requirements: e.g., GA Pledge (8</a:t>
            </a:r>
            <a:r>
              <a:rPr lang="en-US" sz="36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grade) and Pledge of Allegiance (Amer Govt) (SB 518)</a:t>
            </a:r>
            <a:endParaRPr lang="en-US" sz="3600" dirty="0" smtClean="0"/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4294967295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DAE6870-AD18-448A-9B2A-0EFE6DC7B06B}" type="datetime1">
              <a:rPr lang="en-US" smtClean="0"/>
              <a:pPr>
                <a:defRPr/>
              </a:pPr>
              <a:t>10/15/2015</a:t>
            </a:fld>
            <a:endParaRPr lang="en-US" dirty="0"/>
          </a:p>
        </p:txBody>
      </p:sp>
      <p:sp>
        <p:nvSpPr>
          <p:cNvPr id="38917" name="Slide Number Placeholder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457950" y="6356350"/>
            <a:ext cx="20574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0AE5DF12-B33F-402A-ACFD-23A515D10B73}" type="slidenum">
              <a:rPr lang="en-US" altLang="en-US" sz="1200">
                <a:solidFill>
                  <a:schemeClr val="bg1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31</a:t>
            </a:fld>
            <a:endParaRPr lang="en-US" altLang="en-US" sz="12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3996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367463" cy="563562"/>
          </a:xfrm>
        </p:spPr>
        <p:txBody>
          <a:bodyPr/>
          <a:lstStyle/>
          <a:p>
            <a:pPr algn="ctr"/>
            <a:r>
              <a:rPr lang="en-US" altLang="en-US" sz="280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Teachers at Work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33400" y="4324350"/>
            <a:ext cx="3733800" cy="1570038"/>
          </a:xfrm>
          <a:prstGeom prst="rect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dirty="0"/>
              <a:t>Several Groups created Visual Aids and Concept Maps to keep track of changes, and to reference data from the resource booklets.</a:t>
            </a:r>
          </a:p>
          <a:p>
            <a:pPr algn="ctr" eaLnBrk="1" hangingPunct="1">
              <a:defRPr/>
            </a:pPr>
            <a:r>
              <a:rPr lang="en-US" sz="1200" dirty="0"/>
              <a:t>Pictured above is 8</a:t>
            </a:r>
            <a:r>
              <a:rPr lang="en-US" sz="1200" baseline="30000" dirty="0"/>
              <a:t>th</a:t>
            </a:r>
            <a:r>
              <a:rPr lang="en-US" sz="1200" dirty="0"/>
              <a:t> Grade and 3</a:t>
            </a:r>
            <a:r>
              <a:rPr lang="en-US" sz="1200" baseline="30000" dirty="0"/>
              <a:t>rd</a:t>
            </a:r>
            <a:r>
              <a:rPr lang="en-US" sz="1200" dirty="0"/>
              <a:t>-5</a:t>
            </a:r>
            <a:r>
              <a:rPr lang="en-US" sz="1200" baseline="30000" dirty="0"/>
              <a:t>th</a:t>
            </a:r>
            <a:r>
              <a:rPr lang="en-US" sz="1200" dirty="0"/>
              <a:t> Grade Pictured on the right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091" y="838201"/>
            <a:ext cx="4064781" cy="304858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880" y="3151557"/>
            <a:ext cx="3936348" cy="295226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495043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7417" y="2976941"/>
            <a:ext cx="4173794" cy="313034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4198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284913" cy="598487"/>
          </a:xfrm>
        </p:spPr>
        <p:txBody>
          <a:bodyPr/>
          <a:lstStyle/>
          <a:p>
            <a:pPr algn="ctr"/>
            <a:r>
              <a:rPr lang="en-US" altLang="en-US" sz="360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Teachers at Work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991" y="1091381"/>
            <a:ext cx="4600977" cy="345073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796239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9595" y="200851"/>
            <a:ext cx="6316630" cy="1325563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33CC"/>
                </a:solidFill>
              </a:rPr>
              <a:t>Spring 2015</a:t>
            </a:r>
            <a:endParaRPr lang="en-US" dirty="0">
              <a:solidFill>
                <a:srgbClr val="0033C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831" y="1541540"/>
            <a:ext cx="8302286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Online interruptions and delays, particularly –  but not exclusively – for students using screen reader application</a:t>
            </a:r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So what is being done to address this?</a:t>
            </a:r>
          </a:p>
          <a:p>
            <a:r>
              <a:rPr lang="en-US" sz="2400" dirty="0"/>
              <a:t>To investigate the impact of these delays, a </a:t>
            </a:r>
            <a:r>
              <a:rPr lang="en-US" sz="2400" dirty="0">
                <a:solidFill>
                  <a:srgbClr val="0000FF"/>
                </a:solidFill>
              </a:rPr>
              <a:t>forensic analysis </a:t>
            </a:r>
            <a:r>
              <a:rPr lang="en-US" sz="2400" dirty="0"/>
              <a:t>is being completed by an independent third party</a:t>
            </a:r>
            <a:r>
              <a:rPr lang="en-US" sz="2400" dirty="0" smtClean="0"/>
              <a:t>.</a:t>
            </a:r>
          </a:p>
          <a:p>
            <a:r>
              <a:rPr lang="en-US" sz="2400" dirty="0"/>
              <a:t>A </a:t>
            </a:r>
            <a:r>
              <a:rPr lang="en-US" sz="2400" dirty="0">
                <a:solidFill>
                  <a:srgbClr val="0000FF"/>
                </a:solidFill>
              </a:rPr>
              <a:t>mode comparability study</a:t>
            </a:r>
            <a:r>
              <a:rPr lang="en-US" sz="2400" dirty="0"/>
              <a:t> is also being </a:t>
            </a:r>
            <a:r>
              <a:rPr lang="en-US" sz="2400" dirty="0" smtClean="0"/>
              <a:t>conducted to ensure students were not advantaged or disadvantaged by the mode of administration (online/paper-pencil).</a:t>
            </a:r>
            <a:endParaRPr lang="en-US" sz="24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581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982" y="230107"/>
            <a:ext cx="6380285" cy="1325563"/>
          </a:xfrm>
        </p:spPr>
        <p:txBody>
          <a:bodyPr/>
          <a:lstStyle/>
          <a:p>
            <a:r>
              <a:rPr lang="en-US" dirty="0" smtClean="0">
                <a:solidFill>
                  <a:srgbClr val="0033CC"/>
                </a:solidFill>
              </a:rPr>
              <a:t>Achievement Levels</a:t>
            </a:r>
            <a:endParaRPr lang="en-US" dirty="0">
              <a:solidFill>
                <a:srgbClr val="0033C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3682" y="1548245"/>
            <a:ext cx="8427027" cy="475903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b="1" dirty="0">
                <a:solidFill>
                  <a:srgbClr val="FF0000"/>
                </a:solidFill>
              </a:rPr>
              <a:t>Beginning Learners</a:t>
            </a:r>
            <a:r>
              <a:rPr lang="en-US" sz="1800" dirty="0">
                <a:solidFill>
                  <a:srgbClr val="FF0000"/>
                </a:solidFill>
              </a:rPr>
              <a:t> </a:t>
            </a:r>
            <a:r>
              <a:rPr lang="en-US" sz="1800" b="1" dirty="0"/>
              <a:t>do not yet demonstrate proficiency in the knowledge and skills</a:t>
            </a:r>
            <a:r>
              <a:rPr lang="en-US" sz="1800" dirty="0"/>
              <a:t> necessary at this grade level/course of learning, as specified in Georgia’s content standards.  The students </a:t>
            </a:r>
            <a:r>
              <a:rPr lang="en-US" sz="1800" i="1" dirty="0">
                <a:solidFill>
                  <a:srgbClr val="0033CC"/>
                </a:solidFill>
              </a:rPr>
              <a:t>need substantial academic support </a:t>
            </a:r>
            <a:r>
              <a:rPr lang="en-US" sz="1800" dirty="0"/>
              <a:t>to be prepared for the next grade level or course and to be on track for</a:t>
            </a:r>
            <a:r>
              <a:rPr lang="en-US" sz="1800" i="1" dirty="0"/>
              <a:t> </a:t>
            </a:r>
            <a:r>
              <a:rPr lang="en-US" sz="1800" dirty="0"/>
              <a:t>college and career readiness</a:t>
            </a:r>
            <a:r>
              <a:rPr lang="en-US" sz="1800" i="1" dirty="0" smtClean="0"/>
              <a:t>.</a:t>
            </a:r>
            <a:endParaRPr lang="en-US" sz="800" i="1" dirty="0" smtClean="0"/>
          </a:p>
          <a:p>
            <a:pPr marL="0" indent="0">
              <a:buNone/>
            </a:pPr>
            <a:r>
              <a:rPr lang="en-US" sz="1800" b="1" dirty="0">
                <a:solidFill>
                  <a:srgbClr val="FF0000"/>
                </a:solidFill>
              </a:rPr>
              <a:t>Developing Learners </a:t>
            </a:r>
            <a:r>
              <a:rPr lang="en-US" sz="1800" b="1" dirty="0"/>
              <a:t>demonstrate partial proficiency in the knowledge and skills</a:t>
            </a:r>
            <a:r>
              <a:rPr lang="en-US" sz="1800" dirty="0"/>
              <a:t> necessary at this grade level/course of learning, as specified by in Georgia’s content standards.  The students </a:t>
            </a:r>
            <a:r>
              <a:rPr lang="en-US" sz="1800" i="1" dirty="0">
                <a:solidFill>
                  <a:srgbClr val="0033CC"/>
                </a:solidFill>
              </a:rPr>
              <a:t>need additional academic support </a:t>
            </a:r>
            <a:r>
              <a:rPr lang="en-US" sz="1800" dirty="0"/>
              <a:t>to </a:t>
            </a:r>
            <a:r>
              <a:rPr lang="en-US" sz="1800" dirty="0" smtClean="0"/>
              <a:t>ensure success in the </a:t>
            </a:r>
            <a:r>
              <a:rPr lang="en-US" sz="1800" dirty="0"/>
              <a:t>next grade level or course and to be on track for</a:t>
            </a:r>
            <a:r>
              <a:rPr lang="en-US" sz="1800" i="1" dirty="0"/>
              <a:t> </a:t>
            </a:r>
            <a:r>
              <a:rPr lang="en-US" sz="1800" dirty="0"/>
              <a:t>college and career readiness</a:t>
            </a:r>
            <a:r>
              <a:rPr lang="en-US" sz="1800" i="1" dirty="0"/>
              <a:t>.</a:t>
            </a:r>
            <a:endParaRPr lang="en-US" sz="1800" dirty="0"/>
          </a:p>
          <a:p>
            <a:pPr marL="0" indent="0">
              <a:buNone/>
            </a:pPr>
            <a:r>
              <a:rPr lang="en-US" sz="1800" b="1" dirty="0" smtClean="0">
                <a:solidFill>
                  <a:srgbClr val="FF0000"/>
                </a:solidFill>
              </a:rPr>
              <a:t>Proficient </a:t>
            </a:r>
            <a:r>
              <a:rPr lang="en-US" sz="1800" b="1" dirty="0">
                <a:solidFill>
                  <a:srgbClr val="FF0000"/>
                </a:solidFill>
              </a:rPr>
              <a:t>Learners </a:t>
            </a:r>
            <a:r>
              <a:rPr lang="en-US" sz="1800" b="1" dirty="0"/>
              <a:t>demonstrate</a:t>
            </a:r>
            <a:r>
              <a:rPr lang="en-US" sz="1800" dirty="0"/>
              <a:t> </a:t>
            </a:r>
            <a:r>
              <a:rPr lang="en-US" sz="1800" b="1" dirty="0"/>
              <a:t>proficiency in the knowledge and skills</a:t>
            </a:r>
            <a:r>
              <a:rPr lang="en-US" sz="1800" dirty="0"/>
              <a:t> necessary at this grade level/course of learning, as specified in Georgia’s content standards. The students </a:t>
            </a:r>
            <a:r>
              <a:rPr lang="en-US" sz="1800" i="1" dirty="0">
                <a:solidFill>
                  <a:srgbClr val="0033CC"/>
                </a:solidFill>
              </a:rPr>
              <a:t>are prepared</a:t>
            </a:r>
            <a:r>
              <a:rPr lang="en-US" sz="1800" dirty="0"/>
              <a:t> for the next grade level or course and are on track for college and career readiness</a:t>
            </a:r>
            <a:r>
              <a:rPr lang="en-US" sz="1800" i="1" dirty="0" smtClean="0"/>
              <a:t>.</a:t>
            </a:r>
            <a:endParaRPr lang="en-US" sz="1800" dirty="0"/>
          </a:p>
          <a:p>
            <a:pPr marL="0" indent="0">
              <a:buNone/>
            </a:pPr>
            <a:r>
              <a:rPr lang="en-US" sz="1800" b="1" dirty="0">
                <a:solidFill>
                  <a:srgbClr val="FF0000"/>
                </a:solidFill>
              </a:rPr>
              <a:t>Distinguished Learners </a:t>
            </a:r>
            <a:r>
              <a:rPr lang="en-US" sz="1800" b="1" dirty="0"/>
              <a:t>demonstrate</a:t>
            </a:r>
            <a:r>
              <a:rPr lang="en-US" sz="1800" dirty="0"/>
              <a:t> </a:t>
            </a:r>
            <a:r>
              <a:rPr lang="en-US" sz="1800" b="1" dirty="0"/>
              <a:t>advanced proficiency in the knowledge and skills</a:t>
            </a:r>
            <a:r>
              <a:rPr lang="en-US" sz="1800" dirty="0"/>
              <a:t> necessary at this grade level/course of learning, as specified in Georgia’s content standards. The students </a:t>
            </a:r>
            <a:r>
              <a:rPr lang="en-US" sz="1800" i="1" dirty="0">
                <a:solidFill>
                  <a:srgbClr val="0033CC"/>
                </a:solidFill>
              </a:rPr>
              <a:t>are well prepared </a:t>
            </a:r>
            <a:r>
              <a:rPr lang="en-US" sz="1800" dirty="0"/>
              <a:t>for the next grade level or course and are well prepared for</a:t>
            </a:r>
            <a:r>
              <a:rPr lang="en-US" sz="1800" i="1" dirty="0"/>
              <a:t> </a:t>
            </a:r>
            <a:r>
              <a:rPr lang="en-US" sz="1800" dirty="0"/>
              <a:t>college and career readiness</a:t>
            </a:r>
            <a:r>
              <a:rPr lang="en-US" sz="1800" i="1" dirty="0" smtClean="0"/>
              <a:t>.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811014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838" y="245455"/>
            <a:ext cx="6884453" cy="863017"/>
          </a:xfrm>
        </p:spPr>
        <p:txBody>
          <a:bodyPr>
            <a:noAutofit/>
          </a:bodyPr>
          <a:lstStyle/>
          <a:p>
            <a:r>
              <a:rPr lang="en-US" sz="4000" dirty="0" smtClean="0">
                <a:solidFill>
                  <a:srgbClr val="0000FF"/>
                </a:solidFill>
              </a:rPr>
              <a:t>Norm-Referenced Scores</a:t>
            </a:r>
            <a:endParaRPr lang="en-US" sz="3200" dirty="0">
              <a:solidFill>
                <a:srgbClr val="0000FF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80939" y="1356385"/>
            <a:ext cx="8819938" cy="5119688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b="1" dirty="0" smtClean="0">
                <a:solidFill>
                  <a:srgbClr val="FF0000"/>
                </a:solidFill>
              </a:rPr>
              <a:t>Supplemental Information: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endParaRPr lang="en-US" sz="1200" b="1" dirty="0" smtClean="0">
              <a:solidFill>
                <a:srgbClr val="FF0000"/>
              </a:solidFill>
            </a:endParaRP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2400" b="1" dirty="0" smtClean="0">
                <a:solidFill>
                  <a:prstClr val="black"/>
                </a:solidFill>
              </a:rPr>
              <a:t>National </a:t>
            </a:r>
            <a:r>
              <a:rPr lang="en-US" sz="2400" b="1" dirty="0">
                <a:solidFill>
                  <a:prstClr val="black"/>
                </a:solidFill>
              </a:rPr>
              <a:t>Percentile </a:t>
            </a:r>
            <a:r>
              <a:rPr lang="en-US" sz="2400" b="1" dirty="0" smtClean="0">
                <a:solidFill>
                  <a:prstClr val="black"/>
                </a:solidFill>
              </a:rPr>
              <a:t>Rank </a:t>
            </a:r>
            <a:r>
              <a:rPr lang="en-US" sz="2400" b="1" dirty="0">
                <a:solidFill>
                  <a:prstClr val="black"/>
                </a:solidFill>
              </a:rPr>
              <a:t>(NPR) </a:t>
            </a:r>
            <a:endParaRPr lang="en-US" sz="2400" b="1" dirty="0" smtClean="0">
              <a:solidFill>
                <a:prstClr val="black"/>
              </a:solidFill>
            </a:endParaRPr>
          </a:p>
          <a:p>
            <a:pPr lvl="1">
              <a:lnSpc>
                <a:spcPct val="100000"/>
              </a:lnSpc>
              <a:spcBef>
                <a:spcPts val="600"/>
              </a:spcBef>
              <a:buFont typeface="Arial Black" panose="020B0A04020102020204" pitchFamily="34" charset="0"/>
              <a:buChar char="–"/>
            </a:pPr>
            <a:r>
              <a:rPr lang="en-US" sz="2000" dirty="0" smtClean="0">
                <a:solidFill>
                  <a:prstClr val="black"/>
                </a:solidFill>
              </a:rPr>
              <a:t>NPR Range (based on SEM)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2400" b="1" dirty="0" smtClean="0">
                <a:solidFill>
                  <a:prstClr val="black"/>
                </a:solidFill>
              </a:rPr>
              <a:t>Norm Curve Equivalencies (NCE)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buFont typeface="Arial Black" panose="020B0A04020102020204" pitchFamily="34" charset="0"/>
              <a:buChar char="–"/>
            </a:pPr>
            <a:r>
              <a:rPr lang="en-US" sz="2000" dirty="0" smtClean="0">
                <a:solidFill>
                  <a:prstClr val="black"/>
                </a:solidFill>
              </a:rPr>
              <a:t>Provided on summary reports only</a:t>
            </a:r>
            <a:endParaRPr lang="en-US" sz="2000" dirty="0">
              <a:solidFill>
                <a:prstClr val="black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endParaRPr lang="en-US" sz="1200" b="1" dirty="0" smtClean="0">
              <a:solidFill>
                <a:srgbClr val="FF0000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2400" b="1" dirty="0" smtClean="0">
                <a:solidFill>
                  <a:srgbClr val="FF0000"/>
                </a:solidFill>
              </a:rPr>
              <a:t>Remember: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buFont typeface="Arial Black" panose="020B0A04020102020204" pitchFamily="34" charset="0"/>
              <a:buChar char="–"/>
            </a:pPr>
            <a:r>
              <a:rPr lang="en-US" sz="2000" dirty="0" smtClean="0">
                <a:solidFill>
                  <a:prstClr val="black"/>
                </a:solidFill>
              </a:rPr>
              <a:t>A </a:t>
            </a:r>
            <a:r>
              <a:rPr lang="en-US" sz="2000" dirty="0">
                <a:solidFill>
                  <a:prstClr val="black"/>
                </a:solidFill>
              </a:rPr>
              <a:t>sample of </a:t>
            </a:r>
            <a:r>
              <a:rPr lang="en-US" sz="2000" dirty="0" smtClean="0">
                <a:solidFill>
                  <a:prstClr val="black"/>
                </a:solidFill>
              </a:rPr>
              <a:t>norm-referenced items </a:t>
            </a:r>
            <a:r>
              <a:rPr lang="en-US" sz="2000" dirty="0">
                <a:solidFill>
                  <a:prstClr val="black"/>
                </a:solidFill>
              </a:rPr>
              <a:t>were administered, not an intact form</a:t>
            </a:r>
            <a:r>
              <a:rPr lang="en-US" sz="2000" dirty="0" smtClean="0">
                <a:solidFill>
                  <a:prstClr val="black"/>
                </a:solidFill>
              </a:rPr>
              <a:t>.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buFont typeface="Arial Black" panose="020B0A04020102020204" pitchFamily="34" charset="0"/>
              <a:buChar char="–"/>
            </a:pPr>
            <a:r>
              <a:rPr lang="en-US" sz="2000" dirty="0">
                <a:solidFill>
                  <a:prstClr val="black"/>
                </a:solidFill>
              </a:rPr>
              <a:t>Norm-referenced Testing (NRT) data should be utilized as an </a:t>
            </a:r>
            <a:r>
              <a:rPr lang="en-US" sz="2000" i="1" dirty="0">
                <a:solidFill>
                  <a:prstClr val="black"/>
                </a:solidFill>
              </a:rPr>
              <a:t>indicator</a:t>
            </a:r>
            <a:r>
              <a:rPr lang="en-US" sz="2000" dirty="0">
                <a:solidFill>
                  <a:prstClr val="black"/>
                </a:solidFill>
              </a:rPr>
              <a:t> or </a:t>
            </a:r>
            <a:r>
              <a:rPr lang="en-US" sz="2000" i="1" dirty="0">
                <a:solidFill>
                  <a:prstClr val="black"/>
                </a:solidFill>
              </a:rPr>
              <a:t>barometer</a:t>
            </a:r>
            <a:r>
              <a:rPr lang="en-US" sz="2000" dirty="0">
                <a:solidFill>
                  <a:prstClr val="black"/>
                </a:solidFill>
              </a:rPr>
              <a:t> of student performance relative to their peers nationally.  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buFont typeface="Arial Black" panose="020B0A04020102020204" pitchFamily="34" charset="0"/>
              <a:buChar char="–"/>
            </a:pPr>
            <a:r>
              <a:rPr lang="en-US" sz="2000" dirty="0" smtClean="0">
                <a:solidFill>
                  <a:prstClr val="black"/>
                </a:solidFill>
              </a:rPr>
              <a:t>NPRs from Georgia Milestones </a:t>
            </a:r>
            <a:r>
              <a:rPr lang="en-US" sz="2000" b="1" dirty="0">
                <a:solidFill>
                  <a:prstClr val="black"/>
                </a:solidFill>
              </a:rPr>
              <a:t>may not </a:t>
            </a:r>
            <a:r>
              <a:rPr lang="en-US" sz="2000" dirty="0">
                <a:solidFill>
                  <a:prstClr val="black"/>
                </a:solidFill>
              </a:rPr>
              <a:t>be used for gifted program identification.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7921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135" y="1559623"/>
            <a:ext cx="8613059" cy="4473776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200"/>
              </a:spcBef>
              <a:defRPr/>
            </a:pPr>
            <a:r>
              <a:rPr lang="en-US" sz="2400" dirty="0" smtClean="0"/>
              <a:t>At its September meeting, the SBOE approved revisions to the indicators and calculations for the 2015 and 2016 CCRPI given the implementation of Georgia Milestones.</a:t>
            </a:r>
          </a:p>
          <a:p>
            <a:pPr>
              <a:lnSpc>
                <a:spcPct val="100000"/>
              </a:lnSpc>
              <a:spcBef>
                <a:spcPts val="200"/>
              </a:spcBef>
              <a:defRPr/>
            </a:pPr>
            <a:endParaRPr lang="en-US" sz="2400" dirty="0" smtClean="0"/>
          </a:p>
          <a:p>
            <a:pPr>
              <a:lnSpc>
                <a:spcPct val="100000"/>
              </a:lnSpc>
              <a:spcBef>
                <a:spcPts val="200"/>
              </a:spcBef>
              <a:defRPr/>
            </a:pPr>
            <a:r>
              <a:rPr lang="en-US" sz="2400" dirty="0" smtClean="0"/>
              <a:t>These revisions were designed to give schools credit for the progress they are making towards the increased expectations for student achievement.</a:t>
            </a:r>
            <a:endParaRPr lang="en-US" sz="2400" dirty="0"/>
          </a:p>
          <a:p>
            <a:pPr>
              <a:lnSpc>
                <a:spcPct val="100000"/>
              </a:lnSpc>
              <a:spcBef>
                <a:spcPts val="200"/>
              </a:spcBef>
              <a:defRPr/>
            </a:pPr>
            <a:endParaRPr lang="en-US" sz="2400" dirty="0"/>
          </a:p>
          <a:p>
            <a:pPr>
              <a:lnSpc>
                <a:spcPct val="100000"/>
              </a:lnSpc>
              <a:spcBef>
                <a:spcPts val="200"/>
              </a:spcBef>
              <a:defRPr/>
            </a:pPr>
            <a:r>
              <a:rPr lang="en-US" sz="2400" dirty="0" smtClean="0"/>
              <a:t>The Summary of Changes as well as the 2015 and 2016 Indicators can be found on the Accountability Webpage – second, third, and fourth links under Resources.</a:t>
            </a:r>
          </a:p>
          <a:p>
            <a:pPr marL="0" indent="0" algn="ctr">
              <a:lnSpc>
                <a:spcPct val="100000"/>
              </a:lnSpc>
              <a:spcBef>
                <a:spcPts val="200"/>
              </a:spcBef>
              <a:buNone/>
              <a:defRPr/>
            </a:pPr>
            <a:r>
              <a:rPr lang="en-US" sz="1600" dirty="0">
                <a:hlinkClick r:id="rId2"/>
              </a:rPr>
              <a:t>http://</a:t>
            </a:r>
            <a:r>
              <a:rPr lang="en-US" sz="1600" dirty="0" smtClean="0">
                <a:hlinkClick r:id="rId2"/>
              </a:rPr>
              <a:t>www.gadoe.org/Curriculum-Instruction-and-Assessment/Accountability/Pages/default.aspx</a:t>
            </a:r>
            <a:endParaRPr lang="en-US" sz="1600" dirty="0" smtClean="0"/>
          </a:p>
          <a:p>
            <a:pPr marL="0" indent="0">
              <a:lnSpc>
                <a:spcPct val="100000"/>
              </a:lnSpc>
              <a:spcBef>
                <a:spcPts val="200"/>
              </a:spcBef>
              <a:buNone/>
              <a:defRPr/>
            </a:pPr>
            <a:endParaRPr lang="en-US" sz="1600" dirty="0" smtClean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89632" y="297417"/>
            <a:ext cx="6673117" cy="1028059"/>
          </a:xfrm>
        </p:spPr>
        <p:txBody>
          <a:bodyPr>
            <a:noAutofit/>
          </a:bodyPr>
          <a:lstStyle/>
          <a:p>
            <a:r>
              <a:rPr lang="en-US" altLang="en-US" sz="3600" dirty="0" smtClean="0">
                <a:solidFill>
                  <a:srgbClr val="0000FF"/>
                </a:solidFill>
              </a:rPr>
              <a:t>CCRPI Update</a:t>
            </a:r>
          </a:p>
        </p:txBody>
      </p:sp>
    </p:spTree>
    <p:extLst>
      <p:ext uri="{BB962C8B-B14F-4D97-AF65-F5344CB8AC3E}">
        <p14:creationId xmlns:p14="http://schemas.microsoft.com/office/powerpoint/2010/main" val="2909115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135" y="1504336"/>
            <a:ext cx="8613059" cy="4473776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200"/>
              </a:spcBef>
              <a:buNone/>
              <a:defRPr/>
            </a:pPr>
            <a:r>
              <a:rPr lang="en-US" sz="2400" dirty="0" smtClean="0"/>
              <a:t>The two most significant changes were made to Content Mastery and the CCRPI Component Weights.</a:t>
            </a:r>
          </a:p>
          <a:p>
            <a:pPr marL="0" indent="0">
              <a:lnSpc>
                <a:spcPct val="100000"/>
              </a:lnSpc>
              <a:spcBef>
                <a:spcPts val="200"/>
              </a:spcBef>
              <a:buNone/>
              <a:defRPr/>
            </a:pPr>
            <a:endParaRPr lang="en-US" sz="1200" dirty="0" smtClean="0">
              <a:solidFill>
                <a:srgbClr val="FF0000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200"/>
              </a:spcBef>
              <a:buNone/>
              <a:defRPr/>
            </a:pPr>
            <a:r>
              <a:rPr lang="en-US" sz="2000" b="1" dirty="0" smtClean="0">
                <a:solidFill>
                  <a:srgbClr val="FF0000"/>
                </a:solidFill>
              </a:rPr>
              <a:t>Content Mastery</a:t>
            </a:r>
          </a:p>
          <a:p>
            <a:pPr>
              <a:lnSpc>
                <a:spcPct val="100000"/>
              </a:lnSpc>
              <a:spcBef>
                <a:spcPts val="200"/>
              </a:spcBef>
              <a:defRPr/>
            </a:pPr>
            <a:r>
              <a:rPr lang="en-US" sz="1800" dirty="0" smtClean="0"/>
              <a:t>Students achieving the </a:t>
            </a:r>
            <a:r>
              <a:rPr lang="en-US" sz="1800" dirty="0" smtClean="0">
                <a:solidFill>
                  <a:srgbClr val="0000FF"/>
                </a:solidFill>
              </a:rPr>
              <a:t>Developing </a:t>
            </a:r>
            <a:r>
              <a:rPr lang="en-US" sz="1800" dirty="0">
                <a:solidFill>
                  <a:srgbClr val="0000FF"/>
                </a:solidFill>
              </a:rPr>
              <a:t>Learners</a:t>
            </a:r>
            <a:r>
              <a:rPr lang="en-US" sz="1800" dirty="0"/>
              <a:t> </a:t>
            </a:r>
            <a:r>
              <a:rPr lang="en-US" sz="1800" dirty="0" smtClean="0"/>
              <a:t>level will </a:t>
            </a:r>
            <a:r>
              <a:rPr lang="en-US" sz="1800" dirty="0"/>
              <a:t>earn </a:t>
            </a:r>
            <a:r>
              <a:rPr lang="en-US" sz="1800" dirty="0">
                <a:solidFill>
                  <a:srgbClr val="0000FF"/>
                </a:solidFill>
              </a:rPr>
              <a:t>0.5</a:t>
            </a:r>
            <a:r>
              <a:rPr lang="en-US" sz="1800" dirty="0"/>
              <a:t> (one-half) </a:t>
            </a:r>
            <a:r>
              <a:rPr lang="en-US" sz="1800" dirty="0" smtClean="0"/>
              <a:t>point.</a:t>
            </a:r>
          </a:p>
          <a:p>
            <a:pPr>
              <a:lnSpc>
                <a:spcPct val="100000"/>
              </a:lnSpc>
              <a:spcBef>
                <a:spcPts val="200"/>
              </a:spcBef>
              <a:defRPr/>
            </a:pPr>
            <a:r>
              <a:rPr lang="en-US" sz="1800" dirty="0"/>
              <a:t>Students achieving the </a:t>
            </a:r>
            <a:r>
              <a:rPr lang="en-US" sz="1800" dirty="0" smtClean="0">
                <a:solidFill>
                  <a:srgbClr val="0000FF"/>
                </a:solidFill>
              </a:rPr>
              <a:t>Proficient Learners </a:t>
            </a:r>
            <a:r>
              <a:rPr lang="en-US" sz="1800" dirty="0" smtClean="0"/>
              <a:t>level </a:t>
            </a:r>
            <a:r>
              <a:rPr lang="en-US" sz="1800" dirty="0"/>
              <a:t>will earn </a:t>
            </a:r>
            <a:r>
              <a:rPr lang="en-US" sz="1800" dirty="0">
                <a:solidFill>
                  <a:srgbClr val="0000FF"/>
                </a:solidFill>
              </a:rPr>
              <a:t>1.0</a:t>
            </a:r>
            <a:r>
              <a:rPr lang="en-US" sz="1800" dirty="0"/>
              <a:t> (one) </a:t>
            </a:r>
            <a:r>
              <a:rPr lang="en-US" sz="1800" dirty="0" smtClean="0"/>
              <a:t>point.</a:t>
            </a:r>
          </a:p>
          <a:p>
            <a:pPr lvl="0">
              <a:lnSpc>
                <a:spcPct val="100000"/>
              </a:lnSpc>
              <a:spcBef>
                <a:spcPts val="200"/>
              </a:spcBef>
              <a:defRPr/>
            </a:pPr>
            <a:r>
              <a:rPr lang="en-US" sz="1800" dirty="0"/>
              <a:t>Students achieving the </a:t>
            </a:r>
            <a:r>
              <a:rPr lang="en-US" sz="1800" dirty="0" smtClean="0">
                <a:solidFill>
                  <a:srgbClr val="0000FF"/>
                </a:solidFill>
              </a:rPr>
              <a:t>Distinguished Learners </a:t>
            </a:r>
            <a:r>
              <a:rPr lang="en-US" sz="1800" dirty="0" smtClean="0"/>
              <a:t>level </a:t>
            </a:r>
            <a:r>
              <a:rPr lang="en-US" sz="1800" dirty="0"/>
              <a:t>will earn </a:t>
            </a:r>
            <a:r>
              <a:rPr lang="en-US" sz="1800" dirty="0">
                <a:solidFill>
                  <a:srgbClr val="0000FF"/>
                </a:solidFill>
              </a:rPr>
              <a:t>1.5</a:t>
            </a:r>
            <a:r>
              <a:rPr lang="en-US" sz="1800" dirty="0"/>
              <a:t> (one and one-half) points. </a:t>
            </a:r>
          </a:p>
          <a:p>
            <a:pPr marL="0" indent="0">
              <a:lnSpc>
                <a:spcPct val="100000"/>
              </a:lnSpc>
              <a:spcBef>
                <a:spcPts val="200"/>
              </a:spcBef>
              <a:buNone/>
              <a:defRPr/>
            </a:pPr>
            <a:endParaRPr lang="en-US" sz="1600" dirty="0" smtClean="0">
              <a:solidFill>
                <a:srgbClr val="FF0000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200"/>
              </a:spcBef>
              <a:buNone/>
              <a:defRPr/>
            </a:pPr>
            <a:r>
              <a:rPr lang="en-US" sz="2000" b="1" dirty="0" smtClean="0">
                <a:solidFill>
                  <a:srgbClr val="FF0000"/>
                </a:solidFill>
              </a:rPr>
              <a:t>CCRPI Component Weights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89632" y="297417"/>
            <a:ext cx="6673117" cy="1028059"/>
          </a:xfrm>
        </p:spPr>
        <p:txBody>
          <a:bodyPr>
            <a:noAutofit/>
          </a:bodyPr>
          <a:lstStyle/>
          <a:p>
            <a:r>
              <a:rPr lang="en-US" altLang="en-US" sz="3600" dirty="0" smtClean="0">
                <a:solidFill>
                  <a:srgbClr val="0000FF"/>
                </a:solidFill>
              </a:rPr>
              <a:t>CCRPI Update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/>
          </p:nvPr>
        </p:nvGraphicFramePr>
        <p:xfrm>
          <a:off x="2900516" y="4776611"/>
          <a:ext cx="2343150" cy="12801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69720"/>
                <a:gridCol w="773430"/>
              </a:tblGrid>
              <a:tr h="0">
                <a:tc grid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New Weights: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Achievement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FF"/>
                          </a:solidFill>
                          <a:effectLst/>
                        </a:rPr>
                        <a:t>50%</a:t>
                      </a:r>
                      <a:endParaRPr lang="en-US" sz="1100" dirty="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    Content Mastery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    40%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    Post Readiness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    30%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    Graduation Rate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    30%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Progress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FF"/>
                          </a:solidFill>
                          <a:effectLst/>
                        </a:rPr>
                        <a:t>40%</a:t>
                      </a:r>
                      <a:endParaRPr lang="en-US" sz="1100" dirty="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Achievement Gap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FF"/>
                          </a:solidFill>
                          <a:effectLst/>
                        </a:rPr>
                        <a:t>10%</a:t>
                      </a:r>
                      <a:endParaRPr lang="en-US" sz="1100" dirty="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508563" y="4776611"/>
          <a:ext cx="2168525" cy="12801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26845"/>
                <a:gridCol w="741680"/>
              </a:tblGrid>
              <a:tr h="0">
                <a:tc grid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Previous Weights: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Achievement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60%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    Content Mastery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    40%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    Post Readiness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    30%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    Graduation Rate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    30%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Progress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25%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Achievement Gap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15%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467094" y="4341090"/>
            <a:ext cx="3477906" cy="181588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prstClr val="black"/>
                </a:solidFill>
              </a:rPr>
              <a:t>Increasing the contribution of Progress recognizes the work districts and schools are making toward the increased expectations for student </a:t>
            </a:r>
            <a:r>
              <a:rPr lang="en-US" sz="1600" dirty="0" smtClean="0">
                <a:solidFill>
                  <a:prstClr val="black"/>
                </a:solidFill>
              </a:rPr>
              <a:t>achievement.  </a:t>
            </a:r>
            <a:r>
              <a:rPr lang="en-US" sz="1600" dirty="0" smtClean="0">
                <a:solidFill>
                  <a:srgbClr val="FF0000"/>
                </a:solidFill>
              </a:rPr>
              <a:t>Remember, </a:t>
            </a:r>
            <a:r>
              <a:rPr lang="en-US" sz="1600" i="1" dirty="0">
                <a:solidFill>
                  <a:srgbClr val="FF0000"/>
                </a:solidFill>
              </a:rPr>
              <a:t>growth is independent of proficiency classifications</a:t>
            </a:r>
            <a:r>
              <a:rPr lang="en-US" sz="1600" dirty="0">
                <a:solidFill>
                  <a:srgbClr val="FF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02294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4900" y="1404234"/>
            <a:ext cx="8613059" cy="4608095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200"/>
              </a:spcBef>
              <a:buNone/>
              <a:defRPr/>
            </a:pPr>
            <a:r>
              <a:rPr lang="en-US" dirty="0" smtClean="0"/>
              <a:t>Other changes include:</a:t>
            </a:r>
          </a:p>
          <a:p>
            <a:pPr marL="0" indent="0">
              <a:lnSpc>
                <a:spcPct val="100000"/>
              </a:lnSpc>
              <a:spcBef>
                <a:spcPts val="200"/>
              </a:spcBef>
              <a:buNone/>
              <a:defRPr/>
            </a:pPr>
            <a:endParaRPr lang="en-US" sz="1800" dirty="0"/>
          </a:p>
          <a:p>
            <a:pPr>
              <a:lnSpc>
                <a:spcPct val="100000"/>
              </a:lnSpc>
              <a:spcBef>
                <a:spcPts val="200"/>
              </a:spcBef>
              <a:defRPr/>
            </a:pPr>
            <a:r>
              <a:rPr lang="en-US" dirty="0" smtClean="0"/>
              <a:t>Giving credit for both Proficient Learner and Distinguished Learner in the Post High School Readiness and Predictor for High School Graduation areas.</a:t>
            </a:r>
          </a:p>
          <a:p>
            <a:pPr>
              <a:lnSpc>
                <a:spcPct val="100000"/>
              </a:lnSpc>
              <a:spcBef>
                <a:spcPts val="200"/>
              </a:spcBef>
              <a:defRPr/>
            </a:pPr>
            <a:r>
              <a:rPr lang="en-US" dirty="0" smtClean="0"/>
              <a:t>Benchmarking at the 95</a:t>
            </a:r>
            <a:r>
              <a:rPr lang="en-US" baseline="30000" dirty="0" smtClean="0"/>
              <a:t>th</a:t>
            </a:r>
            <a:r>
              <a:rPr lang="en-US" dirty="0" smtClean="0"/>
              <a:t> percentile the following:</a:t>
            </a:r>
          </a:p>
          <a:p>
            <a:pPr lvl="1">
              <a:lnSpc>
                <a:spcPct val="100000"/>
              </a:lnSpc>
              <a:spcBef>
                <a:spcPts val="200"/>
              </a:spcBef>
              <a:buFont typeface="Arial Black" panose="020B0A04020102020204" pitchFamily="34" charset="0"/>
              <a:buChar char="–"/>
              <a:defRPr/>
            </a:pPr>
            <a:r>
              <a:rPr lang="en-US" dirty="0" smtClean="0"/>
              <a:t>Attendance</a:t>
            </a:r>
          </a:p>
          <a:p>
            <a:pPr lvl="1">
              <a:lnSpc>
                <a:spcPct val="100000"/>
              </a:lnSpc>
              <a:spcBef>
                <a:spcPts val="200"/>
              </a:spcBef>
              <a:buFont typeface="Arial Black" panose="020B0A04020102020204" pitchFamily="34" charset="0"/>
              <a:buChar char="–"/>
              <a:defRPr/>
            </a:pPr>
            <a:r>
              <a:rPr lang="en-US" dirty="0" smtClean="0"/>
              <a:t>Progress</a:t>
            </a:r>
          </a:p>
          <a:p>
            <a:pPr>
              <a:lnSpc>
                <a:spcPct val="100000"/>
              </a:lnSpc>
              <a:spcBef>
                <a:spcPts val="200"/>
              </a:spcBef>
              <a:defRPr/>
            </a:pPr>
            <a:r>
              <a:rPr lang="en-US" dirty="0" smtClean="0"/>
              <a:t>Removing the redundant indicator for fifth and eighth grade students passing four courses in core content areas and scoring Exceeds.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89632" y="297417"/>
            <a:ext cx="6673117" cy="1028059"/>
          </a:xfrm>
        </p:spPr>
        <p:txBody>
          <a:bodyPr>
            <a:noAutofit/>
          </a:bodyPr>
          <a:lstStyle/>
          <a:p>
            <a:r>
              <a:rPr lang="en-US" altLang="en-US" sz="3600" dirty="0" smtClean="0">
                <a:solidFill>
                  <a:srgbClr val="0000FF"/>
                </a:solidFill>
              </a:rPr>
              <a:t>CCRPI Update</a:t>
            </a:r>
          </a:p>
        </p:txBody>
      </p:sp>
    </p:spTree>
    <p:extLst>
      <p:ext uri="{BB962C8B-B14F-4D97-AF65-F5344CB8AC3E}">
        <p14:creationId xmlns:p14="http://schemas.microsoft.com/office/powerpoint/2010/main" val="945408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aDOE-PowerPoint-WhiteTemplat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 Them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 Them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GaDOE-PowerPoint-WhiteTemplate</Template>
  <TotalTime>3724</TotalTime>
  <Words>1411</Words>
  <Application>Microsoft Office PowerPoint</Application>
  <PresentationFormat>On-screen Show (4:3)</PresentationFormat>
  <Paragraphs>247</Paragraphs>
  <Slides>33</Slides>
  <Notes>7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1" baseType="lpstr">
      <vt:lpstr>Arial</vt:lpstr>
      <vt:lpstr>Arial Black</vt:lpstr>
      <vt:lpstr>Arial Rounded MT Bold</vt:lpstr>
      <vt:lpstr>Calibri</vt:lpstr>
      <vt:lpstr>Times New Roman</vt:lpstr>
      <vt:lpstr>Wingdings</vt:lpstr>
      <vt:lpstr>GaDOE-PowerPoint-WhiteTemplate</vt:lpstr>
      <vt:lpstr>Microsoft Excel Chart</vt:lpstr>
      <vt:lpstr>Assessment &amp; Accountability Update</vt:lpstr>
      <vt:lpstr>Georgia Milestones Online Testing 2014-2015 by the Numbers….</vt:lpstr>
      <vt:lpstr>Feedback Surveys</vt:lpstr>
      <vt:lpstr>Spring 2015</vt:lpstr>
      <vt:lpstr>Achievement Levels</vt:lpstr>
      <vt:lpstr>Norm-Referenced Scores</vt:lpstr>
      <vt:lpstr>CCRPI Update</vt:lpstr>
      <vt:lpstr>CCRPI Update</vt:lpstr>
      <vt:lpstr>CCRPI Update</vt:lpstr>
      <vt:lpstr>CCRPI Update</vt:lpstr>
      <vt:lpstr>                      Curriculum and Instruction Update    October 15, 2015</vt:lpstr>
      <vt:lpstr>Science and Social Studies Revision Process</vt:lpstr>
      <vt:lpstr>Educator Survey</vt:lpstr>
      <vt:lpstr>Educator Survey</vt:lpstr>
      <vt:lpstr>Stakeholder Survey</vt:lpstr>
      <vt:lpstr>Science and Social Studies  Projected Timeline</vt:lpstr>
      <vt:lpstr>Science and Social Studies  Projected Timeline</vt:lpstr>
      <vt:lpstr>Working Committees</vt:lpstr>
      <vt:lpstr>Working Committees</vt:lpstr>
      <vt:lpstr>Teachers at Work</vt:lpstr>
      <vt:lpstr>Teachers at Work</vt:lpstr>
      <vt:lpstr>Rationales </vt:lpstr>
      <vt:lpstr>Science: Ranges of Percent Appropriate Ratings for Standards</vt:lpstr>
      <vt:lpstr>Science: Areas recommended for Change</vt:lpstr>
      <vt:lpstr>Survey Question:   Areas Recommended for Change:  Sequence, Content, Wording  (Check all that apply.)</vt:lpstr>
      <vt:lpstr>Social Studies: Do you have enough time to teach the standards and elements?</vt:lpstr>
      <vt:lpstr>Social Studies (SS): Ranges of Percent Appropriate Ratings for Standards</vt:lpstr>
      <vt:lpstr>Social Studies: Do you have enough time  to teach the standards and elements?</vt:lpstr>
      <vt:lpstr>Social Studies: A. Do you have enough time to teach the standards and elements? B. Do you have enough time to integrate literacy, have classroom discussions, etc.?</vt:lpstr>
      <vt:lpstr>Teachers at Work</vt:lpstr>
      <vt:lpstr>Social Studies Committee Work</vt:lpstr>
      <vt:lpstr>Teachers at Work</vt:lpstr>
      <vt:lpstr>Teachers at Work</vt:lpstr>
    </vt:vector>
  </TitlesOfParts>
  <Company>GADOE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Tony</dc:creator>
  <cp:lastModifiedBy>Matt Cardoza</cp:lastModifiedBy>
  <cp:revision>137</cp:revision>
  <cp:lastPrinted>2015-08-20T11:53:33Z</cp:lastPrinted>
  <dcterms:created xsi:type="dcterms:W3CDTF">2015-02-02T18:43:19Z</dcterms:created>
  <dcterms:modified xsi:type="dcterms:W3CDTF">2015-10-15T12:51:59Z</dcterms:modified>
</cp:coreProperties>
</file>